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9" r:id="rId23"/>
    <p:sldId id="282" r:id="rId24"/>
    <p:sldId id="277" r:id="rId25"/>
    <p:sldId id="276" r:id="rId26"/>
    <p:sldId id="283" r:id="rId27"/>
    <p:sldId id="284" r:id="rId28"/>
    <p:sldId id="296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3" r:id="rId37"/>
    <p:sldId id="297" r:id="rId38"/>
    <p:sldId id="298" r:id="rId39"/>
    <p:sldId id="294" r:id="rId40"/>
    <p:sldId id="295" r:id="rId4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0" autoAdjust="0"/>
    <p:restoredTop sz="95183" autoAdjust="0"/>
  </p:normalViewPr>
  <p:slideViewPr>
    <p:cSldViewPr>
      <p:cViewPr varScale="1">
        <p:scale>
          <a:sx n="66" d="100"/>
          <a:sy n="66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64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15/11/2019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 alt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 alt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15/11/2019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‹#›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15/11/2019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Genericidad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038" y="1216819"/>
            <a:ext cx="4525962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Sectores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038" y="1764507"/>
            <a:ext cx="4525962" cy="779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 : arreglo de </a:t>
            </a:r>
            <a:r>
              <a:rPr lang="es-AR" altLang="es-A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 flipH="1" flipV="1">
            <a:off x="4730750" y="2401094"/>
            <a:ext cx="3910013" cy="1317625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Busca al primer sector libre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asigna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 sector.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que haya un sector libre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no sea nulo</a:t>
            </a:r>
            <a:endParaRPr lang="es-AR" altLang="es-A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 flipH="1" flipV="1">
            <a:off x="4754563" y="3804444"/>
            <a:ext cx="3889375" cy="823913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Elimina 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unidad s.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controlado el sector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flipH="1" flipV="1">
            <a:off x="4754563" y="1124744"/>
            <a:ext cx="3946525" cy="1190625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Asigna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al sector s.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controlado el sector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no nulo</a:t>
            </a:r>
            <a:endParaRPr lang="es-AR" altLang="es-A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2388" y="2542382"/>
            <a:ext cx="4519612" cy="19383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Sectores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asignar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,s:entero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asignar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rob: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desasignar (s : entero)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2388" y="4480719"/>
            <a:ext cx="4519612" cy="22463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cantSectores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():entero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cantSectoresOcupados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 entero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todosOcupados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() : 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estaRobot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rob:Robot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existeSector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:entero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robotSector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:entero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</a:t>
            </a:r>
          </a:p>
        </p:txBody>
      </p:sp>
      <p:sp>
        <p:nvSpPr>
          <p:cNvPr id="12" name="Rectangle 13"/>
          <p:cNvSpPr txBox="1">
            <a:spLocks noChangeArrowheads="1"/>
          </p:cNvSpPr>
          <p:nvPr/>
        </p:nvSpPr>
        <p:spPr>
          <a:xfrm>
            <a:off x="613097" y="188640"/>
            <a:ext cx="8207375" cy="6048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 flipH="1" flipV="1">
            <a:off x="4751387" y="5564488"/>
            <a:ext cx="3889375" cy="1032863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Retorna true si en algún sector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hay un robot asignado con la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misma identidad que 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rob</a:t>
            </a:r>
            <a:endParaRPr lang="es-AR" altLang="es-A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6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83569" y="1196752"/>
            <a:ext cx="7344816" cy="320087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 T;</a:t>
            </a:r>
          </a:p>
          <a:p>
            <a:pPr>
              <a:defRPr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//Constructor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max) {</a:t>
            </a:r>
          </a:p>
          <a:p>
            <a:pPr>
              <a:defRPr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/*Crea una Tabla con capacidad para </a:t>
            </a:r>
          </a:p>
          <a:p>
            <a:pPr>
              <a:defRPr/>
            </a:pPr>
            <a:r>
              <a:rPr lang="es-AR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elementos. */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T=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[max];</a:t>
            </a: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...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351312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539552" y="1175261"/>
            <a:ext cx="7699573" cy="3477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Comandos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asignar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rob) {</a:t>
            </a:r>
          </a:p>
          <a:p>
            <a:pPr>
              <a:defRPr/>
            </a:pP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/*Busca el primer sector libre y asigna el robot </a:t>
            </a:r>
            <a:r>
              <a:rPr lang="es-ES" sz="2000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</a:t>
            </a: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>
              <a:defRPr/>
            </a:pP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clase Cliente es responsable  de controlar </a:t>
            </a:r>
          </a:p>
          <a:p>
            <a:pPr>
              <a:defRPr/>
            </a:pP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que la tabla no esté llena y </a:t>
            </a:r>
            <a:r>
              <a:rPr lang="es-ES" sz="2000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</a:t>
            </a: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sea nulo*/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 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rob;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245" name="1 Rectángulo"/>
          <p:cNvSpPr>
            <a:spLocks noChangeArrowheads="1"/>
          </p:cNvSpPr>
          <p:nvPr/>
        </p:nvSpPr>
        <p:spPr bwMode="auto">
          <a:xfrm>
            <a:off x="539552" y="4725144"/>
            <a:ext cx="7416824" cy="163195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asignar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rob,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AR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/*Asigna el robot </a:t>
            </a:r>
            <a:r>
              <a:rPr lang="es-ES" altLang="es-AR" sz="2000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</a:t>
            </a:r>
            <a:r>
              <a:rPr lang="es-ES" altLang="es-AR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al sector s, requiere controlado el sector y </a:t>
            </a:r>
            <a:r>
              <a:rPr lang="es-ES" altLang="es-AR" sz="2000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</a:t>
            </a:r>
            <a:r>
              <a:rPr lang="es-ES" altLang="es-AR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nulo*/</a:t>
            </a:r>
            <a:endParaRPr lang="en-US" altLang="es-AR" sz="2000" b="1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T[s] 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 rob;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70616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05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05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05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55576" y="1268760"/>
            <a:ext cx="7416824" cy="3786188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estaRobot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Robot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rob){</a:t>
            </a:r>
          </a:p>
          <a:p>
            <a:pPr eaLnBrk="1" hangingPunct="1"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si algún sector está ligado al robot </a:t>
            </a:r>
            <a:r>
              <a:rPr lang="es-AR" sz="20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rob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que asume no nulo*/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maxElem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== rob) ;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2113" y="5349875"/>
            <a:ext cx="75168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  <a:defRPr/>
            </a:pPr>
            <a:r>
              <a:rPr lang="es-ES_tradnl" altLang="es-AR" sz="2800" dirty="0" smtClean="0">
                <a:latin typeface="+mn-lt"/>
              </a:rPr>
              <a:t>Busca un robot con la misma </a:t>
            </a:r>
            <a:r>
              <a:rPr lang="es-ES_tradnl" altLang="es-AR" sz="2800" b="1" dirty="0" smtClean="0">
                <a:latin typeface="+mn-lt"/>
              </a:rPr>
              <a:t>identidad</a:t>
            </a:r>
            <a:r>
              <a:rPr lang="es-ES_tradnl" altLang="es-AR" sz="2800" dirty="0" smtClean="0">
                <a:latin typeface="+mn-lt"/>
              </a:rPr>
              <a:t> que el parámetro formal </a:t>
            </a:r>
            <a:r>
              <a:rPr lang="es-ES_tradnl" altLang="es-AR" sz="2800" dirty="0" err="1" smtClean="0">
                <a:latin typeface="+mn-lt"/>
              </a:rPr>
              <a:t>rob</a:t>
            </a:r>
            <a:r>
              <a:rPr lang="es-ES_tradnl" altLang="es-AR" sz="2800" dirty="0" smtClean="0">
                <a:latin typeface="+mn-lt"/>
              </a:rPr>
              <a:t>.</a:t>
            </a:r>
            <a:endParaRPr lang="es-AR" altLang="es-AR" dirty="0" smtClean="0">
              <a:latin typeface="+mn-lt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2478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3569" y="1349406"/>
            <a:ext cx="7344816" cy="2862263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T.length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existeSector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 eaLnBrk="1" hangingPunct="1"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si existe un sector s*/</a:t>
            </a:r>
          </a:p>
          <a:p>
            <a:pPr eaLnBrk="1" hangingPunct="1"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return (s&gt;=0 &amp; s&lt;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cantSectores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());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265933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611560" y="1052736"/>
            <a:ext cx="7410731" cy="550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FabricaJuguetes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private </a:t>
            </a:r>
            <a:r>
              <a:rPr lang="en-US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</a:t>
            </a:r>
            <a:r>
              <a:rPr lang="en-U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s;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FabricaJuguetes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s = new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Sectores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(70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producir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Robot r= new Robot (“Tommy”);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s.</a:t>
            </a:r>
            <a:r>
              <a:rPr lang="en-US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asignar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r,pos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42333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038" y="1015255"/>
            <a:ext cx="4525962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Tabla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038" y="1562943"/>
            <a:ext cx="4525962" cy="7794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 : arreglo de 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es-AR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 flipH="1" flipV="1">
            <a:off x="4730750" y="2199530"/>
            <a:ext cx="3910013" cy="1317625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Busca la primera posición libre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asigna el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la posición.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que haya una posición libre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no sea nulo</a:t>
            </a:r>
            <a:endParaRPr lang="es-AR" altLang="es-A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 flipH="1" flipV="1">
            <a:off x="4754563" y="3602880"/>
            <a:ext cx="3889375" cy="823913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Elimina 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posición p.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controlada la posición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flipH="1" flipV="1">
            <a:off x="4754563" y="923180"/>
            <a:ext cx="3946525" cy="1190625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Inserta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en la posición p.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controlada la posición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no nulo</a:t>
            </a:r>
            <a:endParaRPr lang="es-AR" altLang="es-A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2388" y="2340818"/>
            <a:ext cx="4519612" cy="44005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Tabla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insertar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,p:entero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insertar 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elem: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eliminar  (p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cantPosiciones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 ():entero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cantPosicionesOcupadas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(): entero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todasOcupadas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 () : </a:t>
            </a: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estaElemento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elem:</a:t>
            </a:r>
            <a:r>
              <a:rPr lang="es-AR" altLang="es-A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existePosicion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p:entero</a:t>
            </a:r>
            <a:r>
              <a:rPr lang="es-ES_tradnl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_tradnl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elementoPosicion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000" dirty="0" err="1">
                <a:latin typeface="Arial" panose="020B0604020202020204" pitchFamily="34" charset="0"/>
                <a:cs typeface="Arial" panose="020B0604020202020204" pitchFamily="34" charset="0"/>
              </a:rPr>
              <a:t>p:entero</a:t>
            </a: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es-AR" altLang="es-A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 flipH="1" flipV="1">
            <a:off x="4751387" y="5564488"/>
            <a:ext cx="3889375" cy="1032863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Retorna true si algún elemento de la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tabla  tiene la misma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identidad que 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elem</a:t>
            </a:r>
            <a:endParaRPr lang="es-AR" altLang="es-A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3"/>
          <p:cNvSpPr txBox="1">
            <a:spLocks noChangeArrowheads="1"/>
          </p:cNvSpPr>
          <p:nvPr/>
        </p:nvSpPr>
        <p:spPr>
          <a:xfrm>
            <a:off x="613097" y="188640"/>
            <a:ext cx="8207375" cy="6048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altLang="es-AR" b="1" smtClean="0"/>
              <a:t>Genericidad</a:t>
            </a:r>
            <a:br>
              <a:rPr lang="es-ES" altLang="es-AR" b="1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2354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1200" smtClean="0">
                <a:solidFill>
                  <a:schemeClr val="bg2"/>
                </a:solidFill>
                <a:latin typeface="Times New Roman" pitchFamily="18" charset="0"/>
              </a:rPr>
              <a:t>Introducción a la Programación Orientada a Objetos</a:t>
            </a:r>
            <a:endParaRPr lang="es-ES" altLang="es-AR" sz="1200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11560" y="1196752"/>
            <a:ext cx="7347669" cy="320087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Tabla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protected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Object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 T;</a:t>
            </a:r>
          </a:p>
          <a:p>
            <a:pPr>
              <a:defRPr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//Constructor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Tabla</a:t>
            </a:r>
            <a:r>
              <a:rPr lang="en-US" b="1" dirty="0">
                <a:solidFill>
                  <a:srgbClr val="92D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max) {</a:t>
            </a:r>
          </a:p>
          <a:p>
            <a:pPr>
              <a:defRPr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/*Crea una Tabla con capacidad para </a:t>
            </a:r>
          </a:p>
          <a:p>
            <a:pPr>
              <a:defRPr/>
            </a:pPr>
            <a:r>
              <a:rPr lang="es-AR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elementos. */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T=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Object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[max];</a:t>
            </a: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...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0406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1200" smtClean="0">
                <a:solidFill>
                  <a:schemeClr val="bg2"/>
                </a:solidFill>
                <a:latin typeface="Times New Roman" pitchFamily="18" charset="0"/>
              </a:rPr>
              <a:t>Introducción a la Programación Orientada a Objetos</a:t>
            </a:r>
            <a:endParaRPr lang="es-ES" altLang="es-AR" sz="1200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683568" y="1268760"/>
            <a:ext cx="7344816" cy="28623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Comandos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insertar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Object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s-ES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/*Busca la primera posición libre e inserta</a:t>
            </a:r>
          </a:p>
          <a:p>
            <a:pPr>
              <a:defRPr/>
            </a:pPr>
            <a:r>
              <a:rPr lang="es-ES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clase Cliente es responsable  de controlar </a:t>
            </a:r>
          </a:p>
          <a:p>
            <a:pPr>
              <a:defRPr/>
            </a:pPr>
            <a:r>
              <a:rPr lang="es-ES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que la tabla no esté llena y </a:t>
            </a:r>
            <a:r>
              <a:rPr lang="es-ES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s-ES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sea nulo*/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(T[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 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246598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1200" smtClean="0">
                <a:solidFill>
                  <a:schemeClr val="bg2"/>
                </a:solidFill>
                <a:latin typeface="Times New Roman" pitchFamily="18" charset="0"/>
              </a:rPr>
              <a:t>Introducción a la Programación Orientada a Objetos</a:t>
            </a:r>
            <a:endParaRPr lang="es-ES" altLang="es-AR" sz="1200" smtClean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611560" y="1196752"/>
            <a:ext cx="7344816" cy="26776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endParaRPr lang="en-US" altLang="es-AR" sz="24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sz="24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insertar</a:t>
            </a:r>
            <a:r>
              <a:rPr lang="en-US" altLang="es-AR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sz="24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Object</a:t>
            </a:r>
            <a:r>
              <a:rPr lang="en-US" altLang="es-AR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n-US" altLang="es-AR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AR" sz="24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/Inserta un elemento en la posición p, requiere controlada la posición y </a:t>
            </a:r>
            <a:r>
              <a:rPr lang="es-ES" altLang="es-AR" sz="2400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s-ES" altLang="es-AR" sz="24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nulo*/</a:t>
            </a:r>
            <a:endParaRPr lang="en-US" altLang="es-AR" sz="2400" b="1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T[p] = </a:t>
            </a:r>
            <a:r>
              <a:rPr lang="en-US" altLang="es-AR" sz="24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n-US" altLang="es-AR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4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29860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28600" y="1235075"/>
            <a:ext cx="868997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Una </a:t>
            </a:r>
            <a:r>
              <a:rPr lang="es-ES" altLang="es-AR" sz="2800" b="1" dirty="0" smtClean="0">
                <a:solidFill>
                  <a:srgbClr val="000000"/>
                </a:solidFill>
                <a:latin typeface="+mn-lt"/>
              </a:rPr>
              <a:t>clase genérica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 encapsula a una estructura cuyo comportamiento es independiente del tipo de las componentes. </a:t>
            </a:r>
          </a:p>
          <a:p>
            <a:pPr algn="l" eaLnBrk="1" hangingPunct="1">
              <a:spcBef>
                <a:spcPts val="12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Las clases genéricas favorecen la reusabilidad y la extensibilidad</a:t>
            </a:r>
            <a:r>
              <a:rPr lang="es-ES" altLang="es-AR" sz="280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44475" y="3697288"/>
            <a:ext cx="835025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ts val="1200"/>
              </a:spcBef>
              <a:buFontTx/>
              <a:buNone/>
              <a:defRPr/>
            </a:pP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La </a:t>
            </a:r>
            <a:r>
              <a:rPr lang="es-ES" altLang="es-AR" sz="2800" dirty="0" err="1" smtClean="0">
                <a:solidFill>
                  <a:srgbClr val="000000"/>
                </a:solidFill>
                <a:latin typeface="+mn-lt"/>
              </a:rPr>
              <a:t>genericidad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 puede modelarse en Java de dos maneras diferentes: usando </a:t>
            </a:r>
            <a:r>
              <a:rPr lang="es-ES" altLang="es-AR" sz="2800" b="1" dirty="0" smtClean="0">
                <a:solidFill>
                  <a:srgbClr val="000000"/>
                </a:solidFill>
                <a:latin typeface="+mn-lt"/>
              </a:rPr>
              <a:t>polimorfismo paramétrico 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o usando </a:t>
            </a:r>
            <a:r>
              <a:rPr lang="es-ES" altLang="es-AR" sz="2800" b="1" dirty="0" smtClean="0">
                <a:solidFill>
                  <a:srgbClr val="000000"/>
                </a:solidFill>
                <a:latin typeface="+mn-lt"/>
              </a:rPr>
              <a:t>herencia</a:t>
            </a:r>
            <a:r>
              <a:rPr lang="es-ES" altLang="es-AR" sz="2800" dirty="0" smtClean="0">
                <a:solidFill>
                  <a:srgbClr val="000000"/>
                </a:solidFill>
                <a:latin typeface="+mn-lt"/>
              </a:rPr>
              <a:t>. </a:t>
            </a:r>
          </a:p>
          <a:p>
            <a:pPr algn="l" eaLnBrk="1" hangingPunct="1">
              <a:spcBef>
                <a:spcPts val="1200"/>
              </a:spcBef>
              <a:buFontTx/>
              <a:buNone/>
              <a:defRPr/>
            </a:pPr>
            <a:r>
              <a:rPr lang="es-ES" altLang="es-AR" sz="2800" dirty="0" smtClean="0">
                <a:latin typeface="+mn-lt"/>
              </a:rPr>
              <a:t>En esta materia definiremos clases genéricas usando herencia.</a:t>
            </a:r>
          </a:p>
        </p:txBody>
      </p:sp>
      <p:sp>
        <p:nvSpPr>
          <p:cNvPr id="2052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  <p:sp>
        <p:nvSpPr>
          <p:cNvPr id="5" name="Footer Placeholder 3"/>
          <p:cNvSpPr txBox="1">
            <a:spLocks noGrp="1"/>
          </p:cNvSpPr>
          <p:nvPr/>
        </p:nvSpPr>
        <p:spPr bwMode="auto">
          <a:xfrm>
            <a:off x="3124200" y="6534150"/>
            <a:ext cx="5768975" cy="323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err="1">
                <a:latin typeface="+mn-lt"/>
              </a:rPr>
              <a:t>Introducción</a:t>
            </a:r>
            <a:r>
              <a:rPr lang="en-US" sz="1300" dirty="0">
                <a:latin typeface="+mn-lt"/>
              </a:rPr>
              <a:t> a la </a:t>
            </a:r>
            <a:r>
              <a:rPr lang="en-US" sz="1300" dirty="0" err="1">
                <a:latin typeface="+mn-lt"/>
              </a:rPr>
              <a:t>Programación</a:t>
            </a:r>
            <a:r>
              <a:rPr lang="en-US" sz="1300" dirty="0">
                <a:latin typeface="+mn-lt"/>
              </a:rPr>
              <a:t> </a:t>
            </a:r>
            <a:r>
              <a:rPr lang="en-US" sz="1300" dirty="0" err="1">
                <a:latin typeface="+mn-lt"/>
              </a:rPr>
              <a:t>Orientada</a:t>
            </a:r>
            <a:r>
              <a:rPr lang="en-US" sz="1300" dirty="0">
                <a:latin typeface="+mn-lt"/>
              </a:rPr>
              <a:t> a </a:t>
            </a:r>
            <a:r>
              <a:rPr lang="en-US" sz="1300" dirty="0" err="1">
                <a:latin typeface="+mn-lt"/>
              </a:rPr>
              <a:t>Objetos</a:t>
            </a:r>
            <a:endParaRPr lang="es-ES" sz="1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484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3569" y="1268760"/>
            <a:ext cx="7344816" cy="5139869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estaElemento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Object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 eaLnBrk="1" hangingPunct="1">
              <a:defRPr/>
            </a:pP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si la tabla mantiene un elemento con la misma identidad de </a:t>
            </a:r>
            <a:r>
              <a:rPr lang="es-AR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que asume no nulo*/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false;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&lt;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cantPosiciones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!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){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==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}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4046444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3568" y="1371600"/>
            <a:ext cx="7344816" cy="2246769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cantPosiciones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T.length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existePosicion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p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 eaLnBrk="1" hangingPunct="1"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si existe una posición p*/</a:t>
            </a:r>
          </a:p>
          <a:p>
            <a:pPr eaLnBrk="1" hangingPunct="1"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return (p&gt;=0 &amp; p&lt;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cantPosiciones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());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8979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3203" y="4367211"/>
            <a:ext cx="3438910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Estacionamiento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39552" y="4906961"/>
            <a:ext cx="3434085" cy="163121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Estacionamiento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max:entero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todosReservados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():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39552" y="1395411"/>
            <a:ext cx="3434085" cy="22463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Tabla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AR" altLang="es-A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ight Arrow 23"/>
          <p:cNvSpPr>
            <a:spLocks noChangeArrowheads="1"/>
          </p:cNvSpPr>
          <p:nvPr/>
        </p:nvSpPr>
        <p:spPr bwMode="auto">
          <a:xfrm rot="16200000">
            <a:off x="2405178" y="3881124"/>
            <a:ext cx="685800" cy="324473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9553" y="833436"/>
            <a:ext cx="3438910" cy="5635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 : arreglo de 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</a:t>
            </a:r>
            <a:endParaRPr lang="es-AR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44315" y="239711"/>
            <a:ext cx="3438909" cy="561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Tabla</a:t>
            </a:r>
            <a:endParaRPr lang="es-AR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89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683568" y="1412776"/>
            <a:ext cx="7344816" cy="532453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Tabla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n-US" sz="20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ublic </a:t>
            </a:r>
            <a:r>
              <a:rPr lang="en-US" sz="2000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sz="20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sz="2000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max){</a:t>
            </a: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super(max);</a:t>
            </a:r>
            <a:endParaRPr lang="en-US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todosReservados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s-ES" sz="2000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/*Retorna true si todos los micros estacionados tienen todos los asientos reservados*/</a:t>
            </a:r>
            <a:endParaRPr lang="es-ES" sz="2000" b="1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=true; Micro m;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if (T[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null){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m = (Micro) T[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!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hayDisponibles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();} 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  <a:endParaRPr lang="en-US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  }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237138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791270" y="1311051"/>
            <a:ext cx="7237114" cy="4494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Parking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private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administrar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s = new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(50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Micro r= new Micro (…);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s.</a:t>
            </a:r>
            <a:r>
              <a:rPr lang="en-US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insertar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r,pos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229436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734047" y="1239043"/>
            <a:ext cx="7438353" cy="4494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FabricaJuguetes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private </a:t>
            </a:r>
            <a:r>
              <a:rPr lang="en-US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Tabla</a:t>
            </a:r>
            <a:r>
              <a:rPr lang="en-U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s;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producir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s = new </a:t>
            </a:r>
            <a:r>
              <a:rPr lang="en-U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Tabla</a:t>
            </a:r>
            <a:r>
              <a:rPr lang="en-U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(70)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Robot r= new Robot (…);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s.</a:t>
            </a:r>
            <a:r>
              <a:rPr lang="en-US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insertar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r,pos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6518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Colección Ordenada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869072"/>
            <a:ext cx="3744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 smtClean="0"/>
              <a:t>ColeccionOrdenada</a:t>
            </a:r>
            <a:endParaRPr lang="es-A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67544" y="1229112"/>
            <a:ext cx="3744416" cy="104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/>
              <a:t>T [] </a:t>
            </a:r>
            <a:r>
              <a:rPr lang="es-ES" sz="2000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Elemento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/>
              <a:t>cant:entero</a:t>
            </a:r>
            <a:endParaRPr lang="es-AR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4" y="902495"/>
            <a:ext cx="3600400" cy="496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rgbClr val="FFFF0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*Elemento</a:t>
            </a:r>
            <a:endParaRPr lang="es-AR" b="1" dirty="0">
              <a:solidFill>
                <a:srgbClr val="FFFF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5" y="2276872"/>
            <a:ext cx="3744416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&lt;&lt; Constructores&gt;&gt;</a:t>
            </a:r>
            <a:endParaRPr lang="es-AR" sz="2000" dirty="0"/>
          </a:p>
          <a:p>
            <a:r>
              <a:rPr lang="es-ES" sz="2000" dirty="0" err="1" smtClean="0"/>
              <a:t>ColeccionOrdenada</a:t>
            </a:r>
            <a:r>
              <a:rPr lang="es-ES" sz="2000" dirty="0" smtClean="0"/>
              <a:t>(</a:t>
            </a:r>
            <a:r>
              <a:rPr lang="es-ES" sz="2000" dirty="0" err="1" smtClean="0"/>
              <a:t>max:entero</a:t>
            </a:r>
            <a:r>
              <a:rPr lang="es-ES" sz="2000" dirty="0"/>
              <a:t>)</a:t>
            </a:r>
            <a:endParaRPr lang="es-AR" sz="2000" dirty="0"/>
          </a:p>
          <a:p>
            <a:r>
              <a:rPr lang="es-ES" sz="2000" dirty="0"/>
              <a:t>&lt;&lt;Comandos&gt;&gt;</a:t>
            </a:r>
            <a:endParaRPr lang="es-AR" sz="2000" dirty="0"/>
          </a:p>
          <a:p>
            <a:r>
              <a:rPr lang="es-ES" sz="2000" dirty="0" smtClean="0"/>
              <a:t>insertar(c:Elemento)</a:t>
            </a:r>
            <a:endParaRPr lang="es-AR" sz="2000" dirty="0"/>
          </a:p>
          <a:p>
            <a:r>
              <a:rPr lang="es-ES" sz="2000" dirty="0" smtClean="0"/>
              <a:t>eliminar(c:Elemento)</a:t>
            </a:r>
            <a:endParaRPr lang="es-AR" sz="2000" dirty="0"/>
          </a:p>
          <a:p>
            <a:r>
              <a:rPr lang="es-ES" sz="2000" dirty="0"/>
              <a:t>&lt;&lt;Consultas&gt;&gt;</a:t>
            </a:r>
            <a:endParaRPr lang="es-AR" sz="2000" dirty="0"/>
          </a:p>
          <a:p>
            <a:r>
              <a:rPr lang="es-AR" sz="2000" dirty="0" smtClean="0">
                <a:solidFill>
                  <a:srgbClr val="FFFF00"/>
                </a:solidFill>
              </a:rPr>
              <a:t>pertenece(</a:t>
            </a:r>
            <a:r>
              <a:rPr lang="es-AR" sz="2000" dirty="0" err="1" smtClean="0">
                <a:solidFill>
                  <a:srgbClr val="FFFF00"/>
                </a:solidFill>
              </a:rPr>
              <a:t>c:Elemento</a:t>
            </a:r>
            <a:r>
              <a:rPr lang="es-AR" sz="2000" dirty="0">
                <a:solidFill>
                  <a:srgbClr val="FFFF00"/>
                </a:solidFill>
              </a:rPr>
              <a:t>):</a:t>
            </a:r>
            <a:r>
              <a:rPr lang="es-AR" sz="2000" dirty="0" err="1">
                <a:solidFill>
                  <a:srgbClr val="FFFF00"/>
                </a:solidFill>
              </a:rPr>
              <a:t>boolean</a:t>
            </a:r>
            <a:endParaRPr lang="es-AR" sz="2000" dirty="0">
              <a:solidFill>
                <a:srgbClr val="FFFF00"/>
              </a:solidFill>
            </a:endParaRPr>
          </a:p>
          <a:p>
            <a:r>
              <a:rPr lang="es-ES" sz="2000" dirty="0" err="1" smtClean="0"/>
              <a:t>cantElementos</a:t>
            </a:r>
            <a:r>
              <a:rPr lang="es-ES" sz="2000" dirty="0"/>
              <a:t>():entero</a:t>
            </a:r>
            <a:endParaRPr lang="es-AR" sz="2000" dirty="0"/>
          </a:p>
          <a:p>
            <a:r>
              <a:rPr lang="es-ES" sz="2000" dirty="0" err="1" smtClean="0"/>
              <a:t>estaLlena</a:t>
            </a:r>
            <a:r>
              <a:rPr lang="es-ES" sz="2000" dirty="0" smtClean="0"/>
              <a:t>():</a:t>
            </a:r>
            <a:r>
              <a:rPr lang="es-ES" sz="2000" dirty="0"/>
              <a:t>entero</a:t>
            </a:r>
            <a:endParaRPr lang="es-AR" sz="2000" dirty="0"/>
          </a:p>
          <a:p>
            <a:r>
              <a:rPr lang="es-AR" sz="2000" dirty="0" smtClean="0"/>
              <a:t>intercala(</a:t>
            </a:r>
            <a:r>
              <a:rPr lang="es-AR" sz="2000" dirty="0" err="1" smtClean="0"/>
              <a:t>l:ColeccionOrdenada</a:t>
            </a:r>
            <a:r>
              <a:rPr lang="es-AR" sz="2000" dirty="0" smtClean="0"/>
              <a:t>):</a:t>
            </a:r>
          </a:p>
          <a:p>
            <a:r>
              <a:rPr lang="es-AR" sz="2000" dirty="0" err="1" smtClean="0"/>
              <a:t>ColeccionOrdenada</a:t>
            </a:r>
            <a:endParaRPr lang="es-AR" sz="2000" dirty="0"/>
          </a:p>
        </p:txBody>
      </p:sp>
      <p:sp>
        <p:nvSpPr>
          <p:cNvPr id="11" name="10 Rectángulo"/>
          <p:cNvSpPr/>
          <p:nvPr/>
        </p:nvSpPr>
        <p:spPr>
          <a:xfrm>
            <a:off x="4427984" y="1412776"/>
            <a:ext cx="3600400" cy="22181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/>
              <a:t>&lt;&lt;</a:t>
            </a:r>
            <a:r>
              <a:rPr lang="es-ES" sz="2000" dirty="0"/>
              <a:t>Consultas&gt;&gt;</a:t>
            </a:r>
            <a:endParaRPr lang="es-AR" sz="2000" dirty="0"/>
          </a:p>
          <a:p>
            <a:r>
              <a:rPr lang="es-ES" sz="2000" dirty="0" smtClean="0"/>
              <a:t>*igual(c</a:t>
            </a:r>
            <a:r>
              <a:rPr lang="es-ES" sz="2000" dirty="0"/>
              <a:t>: </a:t>
            </a:r>
            <a:r>
              <a:rPr lang="es-ES" sz="2000" dirty="0" smtClean="0"/>
              <a:t>Elemento):</a:t>
            </a:r>
            <a:r>
              <a:rPr lang="es-ES" sz="2000" dirty="0" err="1"/>
              <a:t>boolean</a:t>
            </a:r>
            <a:endParaRPr lang="es-AR" sz="2000" dirty="0"/>
          </a:p>
          <a:p>
            <a:r>
              <a:rPr lang="es-ES" sz="2000" dirty="0" smtClean="0"/>
              <a:t>*mayor(c: Elemento):</a:t>
            </a:r>
            <a:r>
              <a:rPr lang="es-ES" sz="2000" dirty="0" err="1"/>
              <a:t>boolean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7545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</a:t>
            </a:r>
            <a:endParaRPr lang="es-AR" sz="3600" b="1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124744"/>
            <a:ext cx="7620000" cy="5069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14300" marR="0" lvl="0" indent="0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ColecciónOrdenada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</a:t>
            </a:r>
            <a:r>
              <a:rPr kumimoji="0" lang="es-E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max:entero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</a:p>
          <a:p>
            <a:pPr marL="114300" marR="0" lvl="0" indent="0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crea una colección con capacidad para mantener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max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componentes</a:t>
            </a:r>
            <a:endParaRPr kumimoji="0" lang="es-A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14300" marR="0" lvl="0" indent="0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insertar (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c:Elemento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):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boolean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14300" marR="0" lvl="0" indent="0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Busca la posición de inserción de</a:t>
            </a:r>
            <a:r>
              <a:rPr kumimoji="0" lang="es-ES" sz="24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c, de modo tal que todos los elementos que ocupen las posiciones anteriores sean menores a c y los elementos que siguen a la posición sean mayores a c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Si c no está ligada o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estaLlena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() es false</a:t>
            </a:r>
            <a:r>
              <a:rPr lang="es-ES" sz="2400" dirty="0" smtClean="0">
                <a:solidFill>
                  <a:sysClr val="windowText" lastClr="000000"/>
                </a:solidFill>
              </a:rPr>
              <a:t> no modifica el estado interno y retorna false</a:t>
            </a:r>
            <a:endParaRPr kumimoji="0" lang="es-AR" sz="24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14300" marR="0" lvl="0" indent="0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eliminar (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c:Elemento</a:t>
            </a: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</a:p>
          <a:p>
            <a:pPr marL="114300" marR="0" lvl="0" indent="0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busca un Elemento equivalente a c, si existe, lo elimina arrastrando los que le siguen una posición y </a:t>
            </a:r>
            <a:r>
              <a:rPr kumimoji="0" lang="es-E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decrementacantElementos</a:t>
            </a:r>
            <a:endParaRPr kumimoji="0" lang="es-AR" sz="2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14300" marR="0" lvl="0" indent="0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s-A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</a:t>
            </a:r>
            <a:endParaRPr kumimoji="0" lang="es-A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5721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</a:t>
            </a:r>
            <a:endParaRPr lang="es-AR" sz="3600" b="1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467544" y="1124744"/>
            <a:ext cx="7620000" cy="50691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lvl="0">
              <a:buClr>
                <a:schemeClr val="accent1"/>
              </a:buClr>
              <a:defRPr/>
            </a:pPr>
            <a:r>
              <a:rPr lang="es-AR" sz="2400" b="1" dirty="0" smtClean="0">
                <a:solidFill>
                  <a:sysClr val="windowText" lastClr="000000"/>
                </a:solidFill>
              </a:rPr>
              <a:t>pertenece </a:t>
            </a:r>
            <a:r>
              <a:rPr lang="es-AR" sz="2400" b="1" dirty="0">
                <a:solidFill>
                  <a:sysClr val="windowText" lastClr="000000"/>
                </a:solidFill>
              </a:rPr>
              <a:t>(</a:t>
            </a:r>
            <a:r>
              <a:rPr lang="es-AR" sz="2400" b="1" dirty="0" err="1">
                <a:solidFill>
                  <a:srgbClr val="0070C0"/>
                </a:solidFill>
              </a:rPr>
              <a:t>c:Elemento</a:t>
            </a:r>
            <a:r>
              <a:rPr lang="es-AR" sz="2400" b="1" dirty="0">
                <a:solidFill>
                  <a:sysClr val="windowText" lastClr="000000"/>
                </a:solidFill>
              </a:rPr>
              <a:t>):</a:t>
            </a:r>
            <a:r>
              <a:rPr lang="es-AR" sz="2400" b="1" dirty="0" err="1">
                <a:solidFill>
                  <a:sysClr val="windowText" lastClr="000000"/>
                </a:solidFill>
              </a:rPr>
              <a:t>boolean</a:t>
            </a:r>
            <a:endParaRPr lang="es-AR" sz="2400" dirty="0">
              <a:solidFill>
                <a:sysClr val="windowText" lastClr="000000"/>
              </a:solidFill>
            </a:endParaRPr>
          </a:p>
          <a:p>
            <a:pPr marL="114300" lvl="0">
              <a:buClr>
                <a:schemeClr val="accent1"/>
              </a:buClr>
              <a:defRPr/>
            </a:pPr>
            <a:r>
              <a:rPr lang="es-AR" sz="2400" dirty="0">
                <a:solidFill>
                  <a:sysClr val="windowText" lastClr="000000"/>
                </a:solidFill>
              </a:rPr>
              <a:t>retorna true si la colección contiene un elemento equivalente a c. </a:t>
            </a:r>
          </a:p>
          <a:p>
            <a:pPr marL="114300" lvl="0">
              <a:buClr>
                <a:schemeClr val="accent1"/>
              </a:buClr>
              <a:defRPr/>
            </a:pPr>
            <a:r>
              <a:rPr lang="es-ES" sz="2400" b="1" dirty="0" err="1" smtClean="0">
                <a:solidFill>
                  <a:srgbClr val="0070C0"/>
                </a:solidFill>
              </a:rPr>
              <a:t>cantElementos</a:t>
            </a:r>
            <a:r>
              <a:rPr lang="es-ES" sz="2400" b="1" dirty="0">
                <a:solidFill>
                  <a:srgbClr val="0070C0"/>
                </a:solidFill>
              </a:rPr>
              <a:t>():entero</a:t>
            </a:r>
          </a:p>
          <a:p>
            <a:pPr marL="114300" lvl="0">
              <a:buClr>
                <a:schemeClr val="accent1"/>
              </a:buClr>
              <a:defRPr/>
            </a:pPr>
            <a:r>
              <a:rPr lang="es-ES" sz="2400" dirty="0"/>
              <a:t>retorna la cantidad de Elementos almacenados en la colección</a:t>
            </a:r>
            <a:endParaRPr lang="es-AR" sz="2400" b="1" dirty="0">
              <a:solidFill>
                <a:srgbClr val="0070C0"/>
              </a:solidFill>
            </a:endParaRPr>
          </a:p>
          <a:p>
            <a:pPr marL="114300" lvl="0">
              <a:buClr>
                <a:schemeClr val="accent1"/>
              </a:buClr>
              <a:defRPr/>
            </a:pPr>
            <a:r>
              <a:rPr lang="es-ES" sz="2400" b="1" dirty="0" err="1">
                <a:solidFill>
                  <a:sysClr val="windowText" lastClr="000000"/>
                </a:solidFill>
              </a:rPr>
              <a:t>estaLlena</a:t>
            </a:r>
            <a:r>
              <a:rPr lang="es-ES" sz="2400" b="1" dirty="0">
                <a:solidFill>
                  <a:sysClr val="windowText" lastClr="000000"/>
                </a:solidFill>
              </a:rPr>
              <a:t>():entero</a:t>
            </a:r>
          </a:p>
          <a:p>
            <a:pPr marL="114300" lvl="0">
              <a:buClr>
                <a:schemeClr val="accent1"/>
              </a:buClr>
              <a:defRPr/>
            </a:pPr>
            <a:r>
              <a:rPr lang="es-ES" sz="2400" dirty="0">
                <a:solidFill>
                  <a:sysClr val="windowText" lastClr="000000"/>
                </a:solidFill>
              </a:rPr>
              <a:t>retorna true si la cantidad de Elementos es igual al tamaño de la colección</a:t>
            </a:r>
            <a:endParaRPr lang="es-AR" sz="2400" dirty="0">
              <a:solidFill>
                <a:sysClr val="windowText" lastClr="000000"/>
              </a:solidFill>
            </a:endParaRPr>
          </a:p>
          <a:p>
            <a:pPr marL="114300" lvl="0">
              <a:buClr>
                <a:schemeClr val="accent1"/>
              </a:buClr>
              <a:defRPr/>
            </a:pPr>
            <a:r>
              <a:rPr lang="es-AR" sz="2400" b="1" dirty="0" smtClean="0">
                <a:solidFill>
                  <a:sysClr val="windowText" lastClr="000000"/>
                </a:solidFill>
              </a:rPr>
              <a:t>intercala</a:t>
            </a:r>
            <a:r>
              <a:rPr lang="es-AR" sz="2400" dirty="0" smtClean="0">
                <a:solidFill>
                  <a:sysClr val="windowText" lastClr="000000"/>
                </a:solidFill>
              </a:rPr>
              <a:t>(</a:t>
            </a:r>
            <a:r>
              <a:rPr lang="es-AR" sz="2400" dirty="0" err="1" smtClean="0">
                <a:solidFill>
                  <a:sysClr val="windowText" lastClr="000000"/>
                </a:solidFill>
              </a:rPr>
              <a:t>c:ColeccionOrdenada</a:t>
            </a:r>
            <a:r>
              <a:rPr lang="es-AR" sz="2400" dirty="0">
                <a:solidFill>
                  <a:sysClr val="windowText" lastClr="000000"/>
                </a:solidFill>
              </a:rPr>
              <a:t>):</a:t>
            </a:r>
            <a:r>
              <a:rPr lang="es-AR" sz="2400" dirty="0" err="1">
                <a:solidFill>
                  <a:sysClr val="windowText" lastClr="000000"/>
                </a:solidFill>
              </a:rPr>
              <a:t>ColeccionOrdenada</a:t>
            </a:r>
            <a:endParaRPr lang="es-AR" sz="2400" dirty="0">
              <a:solidFill>
                <a:sysClr val="windowText" lastClr="000000"/>
              </a:solidFill>
            </a:endParaRPr>
          </a:p>
          <a:p>
            <a:pPr marL="114300" lvl="0">
              <a:buClr>
                <a:schemeClr val="accent1"/>
              </a:buClr>
              <a:defRPr/>
            </a:pPr>
            <a:r>
              <a:rPr lang="es-AR" sz="2400" dirty="0">
                <a:solidFill>
                  <a:sysClr val="windowText" lastClr="000000"/>
                </a:solidFill>
              </a:rPr>
              <a:t>Genera una nueva colección ordenada intercalando la colección que recibe el mensaje con la que pasa como parámetro</a:t>
            </a:r>
            <a:endParaRPr kumimoji="0" lang="es-A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122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1196752"/>
            <a:ext cx="791571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AR" sz="2800" dirty="0" smtClean="0"/>
              <a:t>El servicio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insertar </a:t>
            </a:r>
            <a:r>
              <a:rPr lang="es-AR" sz="2800" dirty="0" smtClean="0"/>
              <a:t>tiene que funcionar considerando varios casos diferentes: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AR" sz="2800" dirty="0" smtClean="0"/>
              <a:t>La colección está vacía </a:t>
            </a:r>
          </a:p>
          <a:p>
            <a:pPr>
              <a:spcBef>
                <a:spcPts val="1200"/>
              </a:spcBef>
            </a:pPr>
            <a:r>
              <a:rPr lang="es-AR" sz="2800" dirty="0" smtClean="0"/>
              <a:t>el elemento es: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Menor a todos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Mayor a todos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Mayor al primero pero Menor que el último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05339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665807" y="1457597"/>
            <a:ext cx="779462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dirty="0" smtClean="0">
                <a:latin typeface="+mn-lt"/>
              </a:rPr>
              <a:t>Representamos el conjunto de vehículos de una cochera con una clase </a:t>
            </a:r>
            <a:r>
              <a:rPr lang="es-AR" alt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Estacionamiento </a:t>
            </a:r>
            <a:r>
              <a:rPr lang="es-AR" altLang="es-AR" dirty="0" smtClean="0">
                <a:latin typeface="+mn-lt"/>
              </a:rPr>
              <a:t>que encapsula a un arreglo de componentes de clase </a:t>
            </a:r>
            <a:r>
              <a:rPr lang="es-AR" alt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Micro </a:t>
            </a:r>
            <a:r>
              <a:rPr lang="es-AR" altLang="es-AR" dirty="0" smtClean="0">
                <a:latin typeface="+mn-lt"/>
                <a:cs typeface="Courier New" pitchFamily="49" charset="0"/>
              </a:rPr>
              <a:t>y brinda operaciones para estacionar, retirar, buscar, etc.</a:t>
            </a:r>
          </a:p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dirty="0" smtClean="0">
                <a:latin typeface="+mn-lt"/>
              </a:rPr>
              <a:t>Representamos a un conjunto de robots de una fábrica con una clase </a:t>
            </a:r>
            <a:r>
              <a:rPr lang="es-AR" alt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Sectores</a:t>
            </a:r>
            <a:r>
              <a:rPr lang="es-AR" altLang="es-AR" dirty="0" smtClean="0">
                <a:latin typeface="+mn-lt"/>
              </a:rPr>
              <a:t> que encapsula un arreglo de componentes de clase </a:t>
            </a:r>
            <a:r>
              <a:rPr lang="es-AR" alt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Robot</a:t>
            </a:r>
            <a:r>
              <a:rPr lang="es-AR" altLang="es-AR" dirty="0" smtClean="0">
                <a:latin typeface="+mn-lt"/>
              </a:rPr>
              <a:t> y brinda operaciones para asignar, desasignar, buscar, etc.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4866332" y="5974060"/>
            <a:ext cx="2347913" cy="736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AR" sz="2400">
                <a:latin typeface="Arial" charset="0"/>
              </a:rPr>
              <a:t>Robot</a:t>
            </a:r>
            <a:endParaRPr lang="en-US" altLang="es-AR" sz="2400">
              <a:latin typeface="Arial" charset="0"/>
            </a:endParaRPr>
          </a:p>
        </p:txBody>
      </p:sp>
      <p:sp>
        <p:nvSpPr>
          <p:cNvPr id="4104" name="Line 14"/>
          <p:cNvSpPr>
            <a:spLocks noChangeShapeType="1"/>
          </p:cNvSpPr>
          <p:nvPr/>
        </p:nvSpPr>
        <p:spPr bwMode="auto">
          <a:xfrm>
            <a:off x="5975995" y="5491460"/>
            <a:ext cx="0" cy="5032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1646882" y="5932760"/>
            <a:ext cx="2347913" cy="736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400">
                <a:latin typeface="Arial" charset="0"/>
              </a:rPr>
              <a:t>Micro</a:t>
            </a:r>
          </a:p>
        </p:txBody>
      </p:sp>
      <p:sp>
        <p:nvSpPr>
          <p:cNvPr id="4106" name="Line 14"/>
          <p:cNvSpPr>
            <a:spLocks noChangeShapeType="1"/>
          </p:cNvSpPr>
          <p:nvPr/>
        </p:nvSpPr>
        <p:spPr bwMode="auto">
          <a:xfrm>
            <a:off x="2843857" y="5564460"/>
            <a:ext cx="0" cy="414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108" name="Rectangle 5"/>
          <p:cNvSpPr>
            <a:spLocks noChangeArrowheads="1"/>
          </p:cNvSpPr>
          <p:nvPr/>
        </p:nvSpPr>
        <p:spPr bwMode="auto">
          <a:xfrm>
            <a:off x="4866332" y="4869160"/>
            <a:ext cx="2347913" cy="736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400">
                <a:latin typeface="Arial" charset="0"/>
              </a:rPr>
              <a:t>Sectores</a:t>
            </a:r>
          </a:p>
        </p:txBody>
      </p:sp>
      <p:sp>
        <p:nvSpPr>
          <p:cNvPr id="4109" name="Rectangle 5"/>
          <p:cNvSpPr>
            <a:spLocks noChangeArrowheads="1"/>
          </p:cNvSpPr>
          <p:nvPr/>
        </p:nvSpPr>
        <p:spPr bwMode="auto">
          <a:xfrm>
            <a:off x="1554807" y="4827860"/>
            <a:ext cx="2439988" cy="736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400">
                <a:latin typeface="Arial" charset="0"/>
              </a:rPr>
              <a:t>Estacionamiento</a:t>
            </a:r>
          </a:p>
        </p:txBody>
      </p:sp>
      <p:sp>
        <p:nvSpPr>
          <p:cNvPr id="12" name="Rectangle 13"/>
          <p:cNvSpPr txBox="1">
            <a:spLocks noChangeArrowheads="1"/>
          </p:cNvSpPr>
          <p:nvPr/>
        </p:nvSpPr>
        <p:spPr>
          <a:xfrm>
            <a:off x="613097" y="519906"/>
            <a:ext cx="8207375" cy="6048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altLang="es-AR" b="1" smtClean="0"/>
              <a:t>Genericidad</a:t>
            </a:r>
            <a:br>
              <a:rPr lang="es-ES" altLang="es-AR" b="1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67948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  <p:bldP spid="4105" grpId="0" animBg="1"/>
      <p:bldP spid="4106" grpId="0" animBg="1"/>
      <p:bldP spid="4108" grpId="0" animBg="1"/>
      <p:bldP spid="410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27584" y="1484784"/>
            <a:ext cx="791571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Algoritmo </a:t>
            </a:r>
            <a:r>
              <a:rPr lang="es-AR" sz="2400" dirty="0" smtClean="0"/>
              <a:t>insertar</a:t>
            </a:r>
          </a:p>
          <a:p>
            <a:r>
              <a:rPr lang="es-AR" sz="2400" dirty="0" smtClean="0"/>
              <a:t>DE </a:t>
            </a:r>
            <a:r>
              <a:rPr lang="es-AR" sz="2400" b="1" u="sng" dirty="0" smtClean="0"/>
              <a:t>c</a:t>
            </a:r>
            <a:endParaRPr lang="es-AR" sz="2400" dirty="0"/>
          </a:p>
          <a:p>
            <a:r>
              <a:rPr lang="es-AR" sz="2400" dirty="0"/>
              <a:t>   Buscar la </a:t>
            </a:r>
            <a:r>
              <a:rPr lang="es-AR" sz="2400" b="1" u="sng" dirty="0"/>
              <a:t>posición</a:t>
            </a:r>
            <a:r>
              <a:rPr lang="es-AR" sz="2400" dirty="0"/>
              <a:t> del primer elemento mayor </a:t>
            </a:r>
            <a:r>
              <a:rPr lang="es-AR" sz="2400" dirty="0" smtClean="0"/>
              <a:t>a </a:t>
            </a:r>
            <a:r>
              <a:rPr lang="es-AR" sz="2400" b="1" u="sng" dirty="0" smtClean="0"/>
              <a:t>c</a:t>
            </a:r>
            <a:endParaRPr lang="es-AR" sz="2400" dirty="0"/>
          </a:p>
          <a:p>
            <a:pPr marL="182563"/>
            <a:r>
              <a:rPr lang="es-AR" sz="2400" dirty="0" smtClean="0"/>
              <a:t>Arrastrar </a:t>
            </a:r>
            <a:r>
              <a:rPr lang="es-AR" sz="2400" dirty="0"/>
              <a:t>todos los elementos </a:t>
            </a:r>
            <a:r>
              <a:rPr lang="es-AR" sz="2400" dirty="0" smtClean="0"/>
              <a:t>a partir de </a:t>
            </a:r>
            <a:r>
              <a:rPr lang="es-AR" sz="2400" b="1" u="sng" dirty="0" smtClean="0"/>
              <a:t>posición</a:t>
            </a:r>
            <a:r>
              <a:rPr lang="es-AR" sz="2400" dirty="0" smtClean="0"/>
              <a:t>            </a:t>
            </a:r>
          </a:p>
          <a:p>
            <a:pPr marL="182563"/>
            <a:r>
              <a:rPr lang="es-AR" sz="2400" dirty="0" smtClean="0"/>
              <a:t>Asignar </a:t>
            </a:r>
            <a:r>
              <a:rPr lang="es-AR" sz="2400" b="1" u="sng" dirty="0" smtClean="0"/>
              <a:t>c</a:t>
            </a:r>
            <a:r>
              <a:rPr lang="es-AR" sz="2400" dirty="0" smtClean="0"/>
              <a:t> a la posición</a:t>
            </a:r>
            <a:endParaRPr lang="es-AR" sz="2400" dirty="0"/>
          </a:p>
          <a:p>
            <a:r>
              <a:rPr lang="es-AR" sz="2400" dirty="0"/>
              <a:t>   </a:t>
            </a:r>
            <a:r>
              <a:rPr lang="es-AR" sz="2400" dirty="0" smtClean="0"/>
              <a:t>Incrementar </a:t>
            </a:r>
            <a:r>
              <a:rPr lang="es-AR" sz="2400" dirty="0"/>
              <a:t>la cantidad de </a:t>
            </a:r>
            <a:r>
              <a:rPr lang="es-AR" sz="2400" dirty="0" smtClean="0"/>
              <a:t>elementos</a:t>
            </a:r>
            <a:endParaRPr lang="es-AR" sz="2400" dirty="0"/>
          </a:p>
          <a:p>
            <a:r>
              <a:rPr lang="es-AR" sz="2000" dirty="0"/>
              <a:t> 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09579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  </a:t>
            </a:r>
            <a:endParaRPr lang="es-AR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1124744"/>
            <a:ext cx="7632848" cy="470898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>
                <a:latin typeface="Courier New"/>
                <a:ea typeface="Calibri"/>
              </a:rPr>
              <a:t>public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 smtClean="0">
                <a:latin typeface="Courier New"/>
                <a:ea typeface="Calibri"/>
              </a:rPr>
              <a:t>boolean</a:t>
            </a:r>
            <a:r>
              <a:rPr lang="es-AR" sz="2000" b="1" dirty="0" smtClean="0">
                <a:latin typeface="Courier New"/>
                <a:ea typeface="Calibri"/>
              </a:rPr>
              <a:t> insertar(Elemento c){</a:t>
            </a:r>
            <a:endParaRPr lang="es-AR" sz="2000" b="1" dirty="0">
              <a:latin typeface="Courier New"/>
              <a:ea typeface="Calibri"/>
            </a:endParaRPr>
          </a:p>
          <a:p>
            <a:pPr lvl="0"/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/*Busca la posición de inserción de c, de modo tal que todos los elementos que ocupen las posiciones anteriores sean menores a c y los elementos que siguen a la posición sean mayores a c. Si c no está ligada o </a:t>
            </a:r>
            <a:r>
              <a:rPr lang="es-AR" sz="2000" b="1" dirty="0" err="1" smtClean="0">
                <a:solidFill>
                  <a:srgbClr val="00B050"/>
                </a:solidFill>
                <a:latin typeface="Courier New"/>
                <a:ea typeface="Calibri"/>
              </a:rPr>
              <a:t>estaLlena</a:t>
            </a:r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() es false no modifica el estado interno y retorna false */</a:t>
            </a:r>
          </a:p>
          <a:p>
            <a:pPr lvl="0"/>
            <a:r>
              <a:rPr lang="es-AR" sz="2000" b="1" dirty="0" smtClean="0">
                <a:latin typeface="Courier New"/>
                <a:ea typeface="Calibri"/>
              </a:rPr>
              <a:t>    </a:t>
            </a:r>
            <a:r>
              <a:rPr lang="es-AR" sz="2000" b="1" dirty="0" err="1" smtClean="0">
                <a:latin typeface="Courier New"/>
                <a:ea typeface="Calibri"/>
              </a:rPr>
              <a:t>boolean</a:t>
            </a:r>
            <a:r>
              <a:rPr lang="es-AR" sz="2000" b="1" dirty="0" smtClean="0">
                <a:latin typeface="Courier New"/>
                <a:ea typeface="Calibri"/>
              </a:rPr>
              <a:t> inserto = true;</a:t>
            </a:r>
          </a:p>
          <a:p>
            <a:pPr lvl="0"/>
            <a:r>
              <a:rPr lang="es-AR" sz="2000" b="1" dirty="0" smtClean="0">
                <a:solidFill>
                  <a:srgbClr val="00B050"/>
                </a:solidFill>
                <a:latin typeface="Courier New"/>
                <a:ea typeface="Calibri"/>
              </a:rPr>
              <a:t>    </a:t>
            </a:r>
            <a:r>
              <a:rPr lang="es-AR" sz="2000" b="1" dirty="0" err="1" smtClean="0">
                <a:latin typeface="Courier New"/>
                <a:ea typeface="Calibri"/>
              </a:rPr>
              <a:t>if</a:t>
            </a:r>
            <a:r>
              <a:rPr lang="es-AR" sz="2000" b="1" dirty="0" smtClean="0">
                <a:latin typeface="Courier New"/>
                <a:ea typeface="Calibri"/>
              </a:rPr>
              <a:t> (c==</a:t>
            </a:r>
            <a:r>
              <a:rPr lang="es-AR" sz="2000" b="1" dirty="0" err="1" smtClean="0">
                <a:latin typeface="Courier New"/>
                <a:ea typeface="Calibri"/>
              </a:rPr>
              <a:t>null</a:t>
            </a:r>
            <a:r>
              <a:rPr lang="es-AR" sz="2000" b="1" dirty="0" smtClean="0">
                <a:latin typeface="Courier New"/>
                <a:ea typeface="Calibri"/>
              </a:rPr>
              <a:t> || </a:t>
            </a:r>
            <a:r>
              <a:rPr lang="es-AR" sz="2000" b="1" dirty="0" err="1" smtClean="0">
                <a:latin typeface="Courier New"/>
                <a:ea typeface="Calibri"/>
              </a:rPr>
              <a:t>estaLlena</a:t>
            </a:r>
            <a:r>
              <a:rPr lang="es-AR" sz="2000" b="1" dirty="0" smtClean="0">
                <a:latin typeface="Courier New"/>
                <a:ea typeface="Calibri"/>
              </a:rPr>
              <a:t>()) inserto = false;</a:t>
            </a:r>
          </a:p>
          <a:p>
            <a:pPr lvl="0"/>
            <a:r>
              <a:rPr lang="es-AR" sz="2000" b="1" dirty="0" smtClean="0">
                <a:latin typeface="Courier New"/>
                <a:ea typeface="Calibri"/>
              </a:rPr>
              <a:t>    </a:t>
            </a:r>
            <a:r>
              <a:rPr lang="es-AR" sz="2000" b="1" dirty="0" err="1" smtClean="0">
                <a:latin typeface="Courier New"/>
                <a:ea typeface="Calibri"/>
              </a:rPr>
              <a:t>else</a:t>
            </a:r>
            <a:r>
              <a:rPr lang="es-AR" sz="2000" b="1" dirty="0" smtClean="0">
                <a:latin typeface="Courier New"/>
                <a:ea typeface="Calibri"/>
              </a:rPr>
              <a:t>{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smtClean="0">
                <a:latin typeface="Courier New"/>
                <a:ea typeface="Calibri"/>
              </a:rPr>
              <a:t>  </a:t>
            </a:r>
            <a:r>
              <a:rPr lang="es-AR" sz="2000" b="1" dirty="0" err="1" smtClean="0">
                <a:latin typeface="Courier New"/>
                <a:ea typeface="Calibri"/>
              </a:rPr>
              <a:t>int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>
                <a:latin typeface="Courier New"/>
                <a:ea typeface="Calibri"/>
              </a:rPr>
              <a:t>pos = </a:t>
            </a:r>
            <a:r>
              <a:rPr lang="es-AR" sz="2000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posInsercion</a:t>
            </a:r>
            <a:r>
              <a:rPr lang="es-AR" sz="2000" b="1" dirty="0" smtClean="0">
                <a:latin typeface="Courier New"/>
                <a:ea typeface="Calibri"/>
              </a:rPr>
              <a:t>(</a:t>
            </a:r>
            <a:r>
              <a:rPr lang="es-AR" sz="2000" b="1" dirty="0" err="1" smtClean="0">
                <a:latin typeface="Courier New"/>
                <a:ea typeface="Calibri"/>
              </a:rPr>
              <a:t>nc,cant</a:t>
            </a:r>
            <a:r>
              <a:rPr lang="es-AR" sz="2000" b="1" dirty="0">
                <a:latin typeface="Courier New"/>
                <a:ea typeface="Calibri"/>
              </a:rPr>
              <a:t>);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smtClean="0">
                <a:latin typeface="Courier New"/>
                <a:ea typeface="Calibri"/>
              </a:rPr>
              <a:t>  </a:t>
            </a:r>
            <a:r>
              <a:rPr lang="es-AR" sz="2000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arrastrarDsp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>
                <a:latin typeface="Courier New"/>
                <a:ea typeface="Calibri"/>
              </a:rPr>
              <a:t>(</a:t>
            </a:r>
            <a:r>
              <a:rPr lang="es-AR" sz="2000" b="1" dirty="0" err="1">
                <a:latin typeface="Courier New"/>
                <a:ea typeface="Calibri"/>
              </a:rPr>
              <a:t>pos,cant</a:t>
            </a:r>
            <a:r>
              <a:rPr lang="es-AR" sz="2000" b="1" dirty="0">
                <a:latin typeface="Courier New"/>
                <a:ea typeface="Calibri"/>
              </a:rPr>
              <a:t>-pos);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smtClean="0">
                <a:latin typeface="Courier New"/>
                <a:ea typeface="Calibri"/>
              </a:rPr>
              <a:t>  T[pos</a:t>
            </a:r>
            <a:r>
              <a:rPr lang="es-AR" sz="2000" b="1" dirty="0">
                <a:latin typeface="Courier New"/>
                <a:ea typeface="Calibri"/>
              </a:rPr>
              <a:t>] = </a:t>
            </a:r>
            <a:r>
              <a:rPr lang="es-AR" sz="2000" b="1" dirty="0" smtClean="0">
                <a:latin typeface="Courier New"/>
                <a:ea typeface="Calibri"/>
              </a:rPr>
              <a:t>c;</a:t>
            </a:r>
            <a:endParaRPr lang="es-AR" sz="2000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smtClean="0">
                <a:latin typeface="Courier New"/>
                <a:ea typeface="Calibri"/>
              </a:rPr>
              <a:t>  </a:t>
            </a:r>
            <a:r>
              <a:rPr lang="es-AR" sz="2000" b="1" dirty="0" err="1" smtClean="0">
                <a:latin typeface="Courier New"/>
                <a:ea typeface="Calibri"/>
              </a:rPr>
              <a:t>cant</a:t>
            </a:r>
            <a:r>
              <a:rPr lang="es-AR" sz="2000" b="1" dirty="0">
                <a:latin typeface="Courier New"/>
                <a:ea typeface="Calibri"/>
              </a:rPr>
              <a:t>++; </a:t>
            </a:r>
            <a:r>
              <a:rPr lang="es-AR" sz="2000" b="1" dirty="0" smtClean="0">
                <a:latin typeface="Courier New"/>
                <a:ea typeface="Calibri"/>
              </a:rPr>
              <a:t>}</a:t>
            </a:r>
          </a:p>
          <a:p>
            <a:pPr>
              <a:spcAft>
                <a:spcPts val="0"/>
              </a:spcAft>
            </a:pPr>
            <a:r>
              <a:rPr lang="es-AR" sz="2000" b="1" dirty="0" smtClean="0">
                <a:latin typeface="Courier New"/>
                <a:ea typeface="Calibri"/>
              </a:rPr>
              <a:t>    </a:t>
            </a:r>
            <a:r>
              <a:rPr lang="es-AR" sz="2000" b="1" dirty="0" err="1" smtClean="0">
                <a:latin typeface="Courier New"/>
                <a:ea typeface="Calibri"/>
              </a:rPr>
              <a:t>return</a:t>
            </a:r>
            <a:r>
              <a:rPr lang="es-AR" sz="2000" b="1" dirty="0" smtClean="0">
                <a:latin typeface="Courier New"/>
                <a:ea typeface="Calibri"/>
              </a:rPr>
              <a:t> inserto;}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655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7" y="980728"/>
            <a:ext cx="7771703" cy="27392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AR" sz="2400" dirty="0"/>
              <a:t>Caso trivial: Si la </a:t>
            </a:r>
            <a:r>
              <a:rPr lang="es-AR" sz="2400" dirty="0" smtClean="0"/>
              <a:t>cantidad de elementos es 0, la </a:t>
            </a:r>
            <a:r>
              <a:rPr lang="es-AR" sz="2400" dirty="0"/>
              <a:t>posición de inserción es 0</a:t>
            </a:r>
          </a:p>
          <a:p>
            <a:r>
              <a:rPr lang="es-AR" sz="2400" dirty="0"/>
              <a:t>Caso trivial: Si </a:t>
            </a:r>
            <a:r>
              <a:rPr lang="es-AR" sz="2400" dirty="0" smtClean="0"/>
              <a:t>c es mayor que el último nombre, la posición es la última</a:t>
            </a:r>
            <a:endParaRPr lang="es-AR" sz="2400" dirty="0"/>
          </a:p>
          <a:p>
            <a:r>
              <a:rPr lang="es-AR" sz="2400" dirty="0"/>
              <a:t>Caso Recursivo: </a:t>
            </a:r>
            <a:r>
              <a:rPr lang="es-AR" sz="2400" dirty="0" smtClean="0"/>
              <a:t>buscar la posición de inserción entre las n-1 componentes</a:t>
            </a:r>
            <a:endParaRPr lang="es-AR" sz="2400" dirty="0"/>
          </a:p>
          <a:p>
            <a:r>
              <a:rPr lang="es-AR" sz="2800" dirty="0" smtClean="0"/>
              <a:t> </a:t>
            </a:r>
            <a:endParaRPr lang="es-A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  </a:t>
            </a:r>
            <a:endParaRPr lang="es-AR" sz="36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456956" y="3380125"/>
            <a:ext cx="7715444" cy="347787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posInsercion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(Elemento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c,int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n){</a:t>
            </a:r>
          </a:p>
          <a:p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Retornar la posición del primer elemento mayor a 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c, </a:t>
            </a:r>
            <a:r>
              <a:rPr lang="es-AR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s-AR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 si no existe*/</a:t>
            </a:r>
            <a:endParaRPr lang="es-AR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 = 0;    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(n &gt; 0)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c.mayor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(T[n-1])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pos = n;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pos 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posInsercion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(c,--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635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</a:t>
            </a:r>
            <a:endParaRPr lang="es-AR" sz="36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1124744"/>
            <a:ext cx="7776864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s-AR" sz="2000" b="1" dirty="0" err="1" smtClean="0">
                <a:latin typeface="Courier New"/>
                <a:ea typeface="Calibri"/>
              </a:rPr>
              <a:t>private</a:t>
            </a:r>
            <a:r>
              <a:rPr lang="es-AR" sz="2000" b="1" dirty="0" smtClean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void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arrastrarDsp</a:t>
            </a:r>
            <a:r>
              <a:rPr lang="es-AR" sz="2000" b="1" dirty="0">
                <a:latin typeface="Courier New"/>
                <a:ea typeface="Calibri"/>
              </a:rPr>
              <a:t> (</a:t>
            </a:r>
            <a:r>
              <a:rPr lang="es-AR" sz="2000" b="1" dirty="0" err="1">
                <a:latin typeface="Courier New"/>
                <a:ea typeface="Calibri"/>
              </a:rPr>
              <a:t>int</a:t>
            </a:r>
            <a:r>
              <a:rPr lang="es-AR" sz="2000" b="1" dirty="0">
                <a:latin typeface="Courier New"/>
                <a:ea typeface="Calibri"/>
              </a:rPr>
              <a:t> </a:t>
            </a:r>
            <a:r>
              <a:rPr lang="es-AR" sz="2000" b="1" dirty="0" err="1">
                <a:latin typeface="Courier New"/>
                <a:ea typeface="Calibri"/>
              </a:rPr>
              <a:t>pos,int</a:t>
            </a:r>
            <a:r>
              <a:rPr lang="es-AR" sz="2000" b="1" dirty="0">
                <a:latin typeface="Courier New"/>
                <a:ea typeface="Calibri"/>
              </a:rPr>
              <a:t> n){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</a:t>
            </a:r>
            <a:r>
              <a:rPr lang="es-AR" sz="2000" b="1" dirty="0" err="1">
                <a:latin typeface="Courier New"/>
                <a:ea typeface="Calibri"/>
              </a:rPr>
              <a:t>if</a:t>
            </a:r>
            <a:r>
              <a:rPr lang="es-AR" sz="2000" b="1" dirty="0">
                <a:latin typeface="Courier New"/>
                <a:ea typeface="Calibri"/>
              </a:rPr>
              <a:t> (n &gt; 0){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  T[</a:t>
            </a:r>
            <a:r>
              <a:rPr lang="es-AR" sz="2000" b="1" dirty="0" err="1">
                <a:latin typeface="Courier New"/>
                <a:ea typeface="Calibri"/>
              </a:rPr>
              <a:t>pos+n</a:t>
            </a:r>
            <a:r>
              <a:rPr lang="es-AR" sz="2000" b="1" dirty="0">
                <a:latin typeface="Courier New"/>
                <a:ea typeface="Calibri"/>
              </a:rPr>
              <a:t>] = T[pos+n-1];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   </a:t>
            </a:r>
            <a:r>
              <a:rPr lang="es-AR" sz="2000" b="1" dirty="0" err="1">
                <a:latin typeface="Courier New"/>
                <a:ea typeface="Calibri"/>
              </a:rPr>
              <a:t>arrastrarDsp</a:t>
            </a:r>
            <a:r>
              <a:rPr lang="es-AR" sz="2000" b="1" dirty="0">
                <a:latin typeface="Courier New"/>
                <a:ea typeface="Calibri"/>
              </a:rPr>
              <a:t>(pos,--n);       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    }</a:t>
            </a:r>
          </a:p>
          <a:p>
            <a:pPr>
              <a:spcAft>
                <a:spcPts val="0"/>
              </a:spcAft>
            </a:pPr>
            <a:r>
              <a:rPr lang="es-AR" sz="2000" b="1" dirty="0">
                <a:latin typeface="Courier New"/>
                <a:ea typeface="Calibri"/>
              </a:rPr>
              <a:t>}</a:t>
            </a:r>
            <a:endParaRPr lang="es-AR" sz="2000" b="1" dirty="0">
              <a:effectLst/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887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980319"/>
            <a:ext cx="834776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s-AR" sz="2800" dirty="0" smtClean="0"/>
              <a:t>El servicio </a:t>
            </a:r>
            <a:r>
              <a:rPr lang="es-A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eliminar</a:t>
            </a:r>
            <a:r>
              <a:rPr lang="es-AR" sz="2800" dirty="0" smtClean="0"/>
              <a:t> tiene que funcionar considerando varios casos diferentes: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AR" sz="2800" dirty="0" smtClean="0"/>
              <a:t>La colección está vacía </a:t>
            </a:r>
          </a:p>
          <a:p>
            <a:pPr>
              <a:spcBef>
                <a:spcPts val="1200"/>
              </a:spcBef>
            </a:pPr>
            <a:r>
              <a:rPr lang="es-AR" sz="2800" dirty="0" smtClean="0"/>
              <a:t>el elemento: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No pertenece a la colección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Es el primero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Es el último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800" dirty="0" smtClean="0"/>
              <a:t>Es Mayor al primero pero Menor que el último</a:t>
            </a: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1511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0698" y="1196752"/>
            <a:ext cx="791571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400" dirty="0"/>
              <a:t>Algoritmo eliminar</a:t>
            </a:r>
          </a:p>
          <a:p>
            <a:r>
              <a:rPr lang="es-AR" sz="2400" dirty="0"/>
              <a:t>DE </a:t>
            </a:r>
            <a:r>
              <a:rPr lang="es-AR" sz="2400" b="1" u="sng" dirty="0" smtClean="0"/>
              <a:t>c</a:t>
            </a:r>
            <a:endParaRPr lang="es-AR" sz="2400" dirty="0"/>
          </a:p>
          <a:p>
            <a:r>
              <a:rPr lang="es-AR" sz="2400" dirty="0"/>
              <a:t>   Buscar la posición del </a:t>
            </a:r>
            <a:r>
              <a:rPr lang="es-AR" sz="2400" b="1" u="sng" dirty="0" smtClean="0"/>
              <a:t>c</a:t>
            </a:r>
            <a:endParaRPr lang="es-AR" sz="2400" dirty="0"/>
          </a:p>
          <a:p>
            <a:r>
              <a:rPr lang="es-AR" sz="2400" dirty="0"/>
              <a:t>   Si existe </a:t>
            </a:r>
          </a:p>
          <a:p>
            <a:pPr marL="452438"/>
            <a:r>
              <a:rPr lang="es-AR" sz="2400" dirty="0" smtClean="0"/>
              <a:t>Arrastrar los </a:t>
            </a:r>
            <a:r>
              <a:rPr lang="es-AR" sz="2400" dirty="0"/>
              <a:t>elementos desde </a:t>
            </a:r>
            <a:r>
              <a:rPr lang="es-AR" sz="2400" dirty="0" smtClean="0"/>
              <a:t>posición hasta el último   </a:t>
            </a:r>
            <a:r>
              <a:rPr lang="es-AR" sz="2400" dirty="0" err="1" smtClean="0"/>
              <a:t>Decrementar</a:t>
            </a:r>
            <a:r>
              <a:rPr lang="es-AR" sz="2400" dirty="0" smtClean="0"/>
              <a:t> </a:t>
            </a:r>
            <a:r>
              <a:rPr lang="es-AR" sz="2400" dirty="0"/>
              <a:t>la cantidad de </a:t>
            </a:r>
            <a:r>
              <a:rPr lang="es-AR" sz="2400" dirty="0" smtClean="0"/>
              <a:t>elementos</a:t>
            </a:r>
            <a:endParaRPr lang="es-AR" sz="2400" dirty="0"/>
          </a:p>
          <a:p>
            <a:r>
              <a:rPr lang="es-AR" sz="2800" dirty="0" smtClean="0"/>
              <a:t> </a:t>
            </a:r>
            <a:endParaRPr lang="es-AR" sz="28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  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539552" y="3861048"/>
            <a:ext cx="7399784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eliminar(Elemento c){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/*Elimina, si existe, el elemento c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 =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posElemento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c,cantElementos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(pos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-1){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arrastrarAnt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pos,cantElementos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-pos-1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cant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--;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222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19138" y="1371600"/>
            <a:ext cx="73088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Para decidir si un elemento pertenece a la colección ordenada podemos aplicar búsqueda binaria.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dirty="0" smtClean="0">
                <a:latin typeface="+mn-lt"/>
              </a:rPr>
              <a:t>La  </a:t>
            </a:r>
            <a:r>
              <a:rPr lang="es-ES" altLang="es-AR" sz="2800" b="1" dirty="0" smtClean="0">
                <a:latin typeface="+mn-lt"/>
              </a:rPr>
              <a:t>búsqueda binaria </a:t>
            </a:r>
            <a:r>
              <a:rPr lang="es-ES" altLang="es-AR" sz="2800" dirty="0" smtClean="0">
                <a:latin typeface="+mn-lt"/>
              </a:rPr>
              <a:t>consiste en partir una estructura ordenada en mitades, considerando que el </a:t>
            </a:r>
            <a:r>
              <a:rPr lang="es-ES" altLang="es-AR" sz="2800" b="1" dirty="0" smtClean="0">
                <a:latin typeface="+mn-lt"/>
              </a:rPr>
              <a:t>elemento buscado</a:t>
            </a:r>
            <a:r>
              <a:rPr lang="es-ES" altLang="es-AR" sz="2800" dirty="0" smtClean="0">
                <a:latin typeface="+mn-lt"/>
              </a:rPr>
              <a:t> puede ser:</a:t>
            </a:r>
            <a:endParaRPr lang="es-ES" altLang="es-AR" sz="2800" dirty="0">
              <a:latin typeface="+mn-lt"/>
            </a:endParaRP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694872" y="4293096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•igual al que está en el medio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dirty="0">
                <a:latin typeface="+mn-lt"/>
              </a:rPr>
              <a:t>•menor que el que está en el medio</a:t>
            </a:r>
          </a:p>
          <a:p>
            <a:pPr algn="l" eaLnBrk="1" hangingPunct="1">
              <a:spcBef>
                <a:spcPct val="0"/>
              </a:spcBef>
            </a:pPr>
            <a:r>
              <a:rPr lang="es-ES" altLang="es-AR" sz="2800" dirty="0">
                <a:latin typeface="+mn-lt"/>
              </a:rPr>
              <a:t>mayor que el que está en el medio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800" dirty="0">
              <a:latin typeface="+mn-lt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7503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124200" y="6534150"/>
            <a:ext cx="57689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9pPr>
          </a:lstStyle>
          <a:p>
            <a:pPr algn="r">
              <a:spcBef>
                <a:spcPts val="813"/>
              </a:spcBef>
              <a:buClrTx/>
              <a:buFontTx/>
              <a:buNone/>
            </a:pPr>
            <a:r>
              <a:rPr lang="en-US" altLang="es-AR" sz="1300">
                <a:latin typeface="Arial" charset="0"/>
              </a:rPr>
              <a:t>Introducción a la Programación Orientada a Objetos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11163" y="1214438"/>
            <a:ext cx="8732837" cy="491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ClrTx/>
              <a:buFontTx/>
              <a:buNone/>
            </a:pPr>
            <a:r>
              <a:rPr lang="es-AR" altLang="es-AR" sz="2800" b="1">
                <a:latin typeface="Arial" charset="0"/>
              </a:rPr>
              <a:t>Algoritmo Búsqueda Binaria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si el elemento que está en el medio es el buscado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  EXISTE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  si hay un solo elemento y no es el buscado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     NO EXISTE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  sino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    si el elemento que está en el medio es menor al buscado 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      Descartar la primera  mitad 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      Buscar en la segunda mitad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    sino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      Descartar la segunda mitad </a:t>
            </a:r>
          </a:p>
          <a:p>
            <a:pPr>
              <a:buClrTx/>
              <a:buFontTx/>
              <a:buNone/>
            </a:pPr>
            <a:r>
              <a:rPr lang="es-AR" altLang="es-AR">
                <a:latin typeface="Arial" charset="0"/>
              </a:rPr>
              <a:t>      Buscar en la primera mitad</a:t>
            </a:r>
          </a:p>
          <a:p>
            <a:pPr>
              <a:buClrTx/>
              <a:buFontTx/>
              <a:buNone/>
            </a:pPr>
            <a:endParaRPr lang="es-AR" altLang="es-AR"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193925" y="5989638"/>
            <a:ext cx="5853113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9pPr>
          </a:lstStyle>
          <a:p>
            <a:pPr>
              <a:spcBef>
                <a:spcPts val="1500"/>
              </a:spcBef>
              <a:buClrTx/>
              <a:buFontTx/>
              <a:buNone/>
            </a:pPr>
            <a:r>
              <a:rPr lang="es-AR" altLang="es-AR" b="1">
                <a:latin typeface="Arial" charset="0"/>
              </a:rPr>
              <a:t>Refinamos la solución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554085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2" dur="5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7" dur="5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2" dur="500"/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7" dur="500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62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124200" y="6534150"/>
            <a:ext cx="57689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9pPr>
          </a:lstStyle>
          <a:p>
            <a:pPr algn="r">
              <a:spcBef>
                <a:spcPts val="813"/>
              </a:spcBef>
              <a:buClrTx/>
              <a:buFontTx/>
              <a:buNone/>
            </a:pPr>
            <a:r>
              <a:rPr lang="en-US" altLang="es-AR" sz="1300">
                <a:latin typeface="Arial" charset="0"/>
              </a:rPr>
              <a:t>Introducción a la Programación Orientada a Objetos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  </a:t>
            </a:r>
            <a:endParaRPr lang="es-AR" sz="36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11163" y="914400"/>
            <a:ext cx="8732837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ClrTx/>
              <a:buFontTx/>
              <a:buNone/>
            </a:pPr>
            <a:r>
              <a:rPr lang="es-AR" altLang="es-AR" b="1" dirty="0">
                <a:latin typeface="Arial" charset="0"/>
              </a:rPr>
              <a:t>Algoritmo </a:t>
            </a:r>
            <a:r>
              <a:rPr lang="es-AR" altLang="es-AR" b="1" dirty="0" err="1">
                <a:latin typeface="Arial" charset="0"/>
              </a:rPr>
              <a:t>BúsquedaBinaria</a:t>
            </a:r>
            <a:endParaRPr lang="es-AR" altLang="es-AR" b="1" dirty="0">
              <a:latin typeface="Arial" charset="0"/>
            </a:endParaRPr>
          </a:p>
          <a:p>
            <a:pPr>
              <a:buClrTx/>
              <a:buFontTx/>
              <a:buNone/>
            </a:pPr>
            <a:r>
              <a:rPr lang="es-AR" altLang="es-AR" b="1" dirty="0">
                <a:latin typeface="Arial" charset="0"/>
              </a:rPr>
              <a:t>DE </a:t>
            </a:r>
            <a:r>
              <a:rPr lang="es-AR" altLang="es-AR" b="1" dirty="0" err="1">
                <a:latin typeface="Arial" charset="0"/>
              </a:rPr>
              <a:t>ini,fin,Elem</a:t>
            </a:r>
            <a:endParaRPr lang="es-AR" altLang="es-AR" b="1" dirty="0">
              <a:latin typeface="Arial" charset="0"/>
            </a:endParaRPr>
          </a:p>
          <a:p>
            <a:pPr>
              <a:buClrTx/>
              <a:buFontTx/>
              <a:buNone/>
            </a:pPr>
            <a:r>
              <a:rPr lang="es-AR" altLang="es-AR" dirty="0">
                <a:latin typeface="Arial" charset="0"/>
              </a:rPr>
              <a:t>Mitad</a:t>
            </a:r>
            <a:r>
              <a:rPr lang="es-AR" altLang="es-AR" dirty="0">
                <a:latin typeface="Symbol" pitchFamily="16" charset="2"/>
                <a:ea typeface="Symbol" pitchFamily="16" charset="2"/>
                <a:cs typeface="Symbol" pitchFamily="16" charset="2"/>
              </a:rPr>
              <a:t></a:t>
            </a:r>
            <a:r>
              <a:rPr lang="es-AR" altLang="es-AR" dirty="0">
                <a:latin typeface="Arial" charset="0"/>
              </a:rPr>
              <a:t>(</a:t>
            </a:r>
            <a:r>
              <a:rPr lang="es-AR" altLang="es-AR" dirty="0" err="1">
                <a:latin typeface="Arial" charset="0"/>
              </a:rPr>
              <a:t>ini+fin</a:t>
            </a:r>
            <a:r>
              <a:rPr lang="es-AR" altLang="es-AR" dirty="0">
                <a:latin typeface="Arial" charset="0"/>
              </a:rPr>
              <a:t>)/2 </a:t>
            </a:r>
          </a:p>
          <a:p>
            <a:pPr>
              <a:buClrTx/>
              <a:buFontTx/>
              <a:buNone/>
            </a:pPr>
            <a:r>
              <a:rPr lang="es-AR" altLang="es-AR" dirty="0">
                <a:latin typeface="Arial" charset="0"/>
              </a:rPr>
              <a:t>si </a:t>
            </a:r>
            <a:r>
              <a:rPr lang="es-AR" altLang="es-AR" dirty="0" err="1">
                <a:latin typeface="Arial" charset="0"/>
              </a:rPr>
              <a:t>T</a:t>
            </a:r>
            <a:r>
              <a:rPr lang="es-AR" altLang="es-AR" baseline="-25000" dirty="0" err="1">
                <a:latin typeface="Arial" charset="0"/>
              </a:rPr>
              <a:t>mitad</a:t>
            </a:r>
            <a:r>
              <a:rPr lang="es-AR" altLang="es-AR" dirty="0">
                <a:latin typeface="Arial" charset="0"/>
              </a:rPr>
              <a:t> = </a:t>
            </a:r>
            <a:r>
              <a:rPr lang="es-AR" altLang="es-AR" dirty="0" err="1">
                <a:latin typeface="Arial" charset="0"/>
              </a:rPr>
              <a:t>Elem</a:t>
            </a:r>
            <a:endParaRPr lang="es-AR" altLang="es-AR" dirty="0">
              <a:latin typeface="Arial" charset="0"/>
            </a:endParaRPr>
          </a:p>
          <a:p>
            <a:pPr>
              <a:buClrTx/>
              <a:buFontTx/>
              <a:buNone/>
            </a:pPr>
            <a:r>
              <a:rPr lang="es-AR" altLang="es-AR" dirty="0">
                <a:latin typeface="Arial" charset="0"/>
              </a:rPr>
              <a:t>  EXISTE</a:t>
            </a:r>
          </a:p>
          <a:p>
            <a:pPr>
              <a:buClrTx/>
              <a:buFontTx/>
              <a:buNone/>
            </a:pPr>
            <a:r>
              <a:rPr lang="es-AR" altLang="es-AR" dirty="0">
                <a:latin typeface="Arial" charset="0"/>
              </a:rPr>
              <a:t>sino</a:t>
            </a:r>
          </a:p>
          <a:p>
            <a:pPr>
              <a:buClrTx/>
              <a:buFontTx/>
              <a:buNone/>
            </a:pPr>
            <a:r>
              <a:rPr lang="es-AR" altLang="es-AR" dirty="0">
                <a:latin typeface="Arial" charset="0"/>
              </a:rPr>
              <a:t>  si </a:t>
            </a:r>
            <a:r>
              <a:rPr lang="es-AR" altLang="es-AR" dirty="0" err="1">
                <a:latin typeface="Arial" charset="0"/>
              </a:rPr>
              <a:t>ini</a:t>
            </a:r>
            <a:r>
              <a:rPr lang="es-AR" altLang="es-AR" dirty="0">
                <a:latin typeface="Arial" charset="0"/>
              </a:rPr>
              <a:t> &gt;= fin  NO EXISTE</a:t>
            </a:r>
          </a:p>
          <a:p>
            <a:pPr>
              <a:buClrTx/>
              <a:buFontTx/>
              <a:buNone/>
            </a:pPr>
            <a:r>
              <a:rPr lang="es-AR" altLang="es-AR" dirty="0">
                <a:latin typeface="Arial" charset="0"/>
              </a:rPr>
              <a:t>  sino</a:t>
            </a:r>
          </a:p>
          <a:p>
            <a:pPr>
              <a:buClrTx/>
              <a:buFontTx/>
              <a:buNone/>
            </a:pPr>
            <a:r>
              <a:rPr lang="es-AR" altLang="es-AR" dirty="0">
                <a:latin typeface="Arial" charset="0"/>
              </a:rPr>
              <a:t>    si </a:t>
            </a:r>
            <a:r>
              <a:rPr lang="es-AR" altLang="es-AR" dirty="0" err="1">
                <a:latin typeface="Arial" charset="0"/>
              </a:rPr>
              <a:t>T</a:t>
            </a:r>
            <a:r>
              <a:rPr lang="es-AR" altLang="es-AR" baseline="-25000" dirty="0" err="1">
                <a:latin typeface="Arial" charset="0"/>
              </a:rPr>
              <a:t>mitad</a:t>
            </a:r>
            <a:r>
              <a:rPr lang="es-AR" altLang="es-AR" dirty="0">
                <a:latin typeface="Arial" charset="0"/>
              </a:rPr>
              <a:t> &lt; </a:t>
            </a:r>
            <a:r>
              <a:rPr lang="es-AR" altLang="es-AR" dirty="0" err="1">
                <a:latin typeface="Arial" charset="0"/>
              </a:rPr>
              <a:t>Elem</a:t>
            </a:r>
            <a:endParaRPr lang="es-AR" altLang="es-AR" dirty="0">
              <a:latin typeface="Arial" charset="0"/>
            </a:endParaRPr>
          </a:p>
          <a:p>
            <a:pPr>
              <a:buClrTx/>
              <a:buFontTx/>
              <a:buNone/>
            </a:pPr>
            <a:r>
              <a:rPr lang="es-AR" altLang="es-AR" dirty="0">
                <a:latin typeface="Arial" charset="0"/>
              </a:rPr>
              <a:t>       </a:t>
            </a:r>
            <a:r>
              <a:rPr lang="es-AR" altLang="es-AR" dirty="0" err="1">
                <a:latin typeface="Arial" charset="0"/>
              </a:rPr>
              <a:t>BuscarBinaria</a:t>
            </a:r>
            <a:r>
              <a:rPr lang="es-AR" altLang="es-AR" dirty="0">
                <a:latin typeface="Arial" charset="0"/>
              </a:rPr>
              <a:t> mitad+1,fin,Elem</a:t>
            </a:r>
          </a:p>
          <a:p>
            <a:pPr>
              <a:buClrTx/>
              <a:buFontTx/>
              <a:buNone/>
            </a:pPr>
            <a:r>
              <a:rPr lang="es-AR" altLang="es-AR" dirty="0">
                <a:latin typeface="Arial" charset="0"/>
              </a:rPr>
              <a:t>   sino</a:t>
            </a:r>
          </a:p>
          <a:p>
            <a:pPr>
              <a:buClrTx/>
              <a:buFontTx/>
              <a:buNone/>
            </a:pPr>
            <a:r>
              <a:rPr lang="es-AR" altLang="es-AR" dirty="0">
                <a:latin typeface="Arial" charset="0"/>
              </a:rPr>
              <a:t>      </a:t>
            </a:r>
            <a:r>
              <a:rPr lang="es-AR" altLang="es-AR" dirty="0" err="1">
                <a:latin typeface="Arial" charset="0"/>
              </a:rPr>
              <a:t>BusquedaBinaria</a:t>
            </a:r>
            <a:r>
              <a:rPr lang="es-AR" altLang="es-AR" dirty="0">
                <a:latin typeface="Arial" charset="0"/>
              </a:rPr>
              <a:t> ini,mitad-1,Elem</a:t>
            </a:r>
          </a:p>
          <a:p>
            <a:pPr>
              <a:buClrTx/>
              <a:buFontTx/>
              <a:buNone/>
            </a:pPr>
            <a:endParaRPr lang="es-AR" altLang="es-AR" dirty="0"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03238" y="5622925"/>
            <a:ext cx="7910512" cy="825500"/>
          </a:xfrm>
          <a:prstGeom prst="rect">
            <a:avLst/>
          </a:prstGeom>
          <a:solidFill>
            <a:srgbClr val="FFFFFF"/>
          </a:solidFill>
          <a:ln w="25560" cap="sq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Droid Sans Fallback" charset="0"/>
                <a:cs typeface="Droid Sans Fallback" charset="0"/>
              </a:defRPr>
            </a:lvl9pPr>
          </a:lstStyle>
          <a:p>
            <a:pPr>
              <a:buClrTx/>
              <a:buFontTx/>
              <a:buNone/>
            </a:pPr>
            <a:r>
              <a:rPr lang="es-ES" altLang="es-AR">
                <a:latin typeface="Arial" charset="0"/>
              </a:rPr>
              <a:t>Es un algoritmo genérico, no depende del tipo de los elementos.</a:t>
            </a:r>
          </a:p>
        </p:txBody>
      </p:sp>
    </p:spTree>
    <p:extLst>
      <p:ext uri="{BB962C8B-B14F-4D97-AF65-F5344CB8AC3E}">
        <p14:creationId xmlns:p14="http://schemas.microsoft.com/office/powerpoint/2010/main" val="1607235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411163" y="1214438"/>
            <a:ext cx="797726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pertenece(Elemento 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c,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ini,int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fin){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oolean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b= false;</a:t>
            </a:r>
            <a:endParaRPr lang="es-ES" alt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mitad=  (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ini+fin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)/2 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c.igual</a:t>
            </a:r>
            <a:r>
              <a:rPr lang="es-ES" altLang="es-A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T[mitad]</a:t>
            </a:r>
            <a:r>
              <a:rPr lang="es-ES" altLang="es-A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true;</a:t>
            </a:r>
            <a:endParaRPr lang="es-ES" alt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fin)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</a:t>
            </a:r>
            <a:r>
              <a:rPr lang="es-ES" altLang="es-AR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mayor</a:t>
            </a:r>
            <a:r>
              <a:rPr lang="es-ES" altLang="es-A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T[mitad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s-ES" altLang="es-AR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pertenece (c,mitad+1,fin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es-ES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pertenece(c,ini,mitad-1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b;</a:t>
            </a:r>
            <a:endParaRPr lang="es-ES" altLang="es-AR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altLang="es-A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031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038" y="1224805"/>
            <a:ext cx="4525962" cy="5492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smtClean="0">
                <a:latin typeface="Arial" panose="020B0604020202020204" pitchFamily="34" charset="0"/>
                <a:cs typeface="Arial" panose="020B0604020202020204" pitchFamily="34" charset="0"/>
              </a:rPr>
              <a:t>Estacionamiento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038" y="1772493"/>
            <a:ext cx="4525962" cy="5763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smtClean="0">
                <a:latin typeface="Arial" panose="020B0604020202020204" pitchFamily="34" charset="0"/>
                <a:cs typeface="Arial" panose="020B0604020202020204" pitchFamily="34" charset="0"/>
              </a:rPr>
              <a:t>T : arreglo de </a:t>
            </a:r>
            <a:r>
              <a:rPr lang="es-AR" altLang="es-AR" sz="2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 flipH="1" flipV="1">
            <a:off x="4730750" y="3245419"/>
            <a:ext cx="3910013" cy="1317625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Busca la primera unidad libre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asigna el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 la unidad.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que haya una Unidad libre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no sea nulo</a:t>
            </a:r>
            <a:endParaRPr lang="es-AR" altLang="es-A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 flipH="1" flipV="1">
            <a:off x="4754563" y="4648769"/>
            <a:ext cx="3889375" cy="823913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Elimina 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de la unidad u.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controlada la unidad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flipH="1" flipV="1">
            <a:off x="4754563" y="1969069"/>
            <a:ext cx="3946525" cy="1190625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Asigna </a:t>
            </a:r>
            <a:r>
              <a:rPr lang="es-ES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en la Unidad u.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Requiere controlada la unidad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 micro no nulo</a:t>
            </a:r>
            <a:endParaRPr lang="es-AR" altLang="es-A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2388" y="2348880"/>
            <a:ext cx="4519612" cy="193833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&lt;&lt;constructores&gt;&gt;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Estacionamiento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 entero)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&lt;&lt;comandos&gt;&gt;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estacionar 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,u:entero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estacionar 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unMicro: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retirar (u : entero)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2388" y="4287217"/>
            <a:ext cx="4519612" cy="25545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&lt;&lt;Consultas&gt;&gt;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cantUnidades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():entero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cantUnidadesOcupadas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(): entero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todasOcupadas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() : 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estaMicro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unMicro:</a:t>
            </a:r>
            <a:r>
              <a:rPr lang="es-AR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existeUnidad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u:entero</a:t>
            </a:r>
            <a:r>
              <a:rPr lang="es-ES_tradnl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s-ES_tradnl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microUnidad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AR" altLang="es-A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u:entero</a:t>
            </a:r>
            <a:r>
              <a:rPr lang="es-AR" alt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es-AR" altLang="es-A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</a:p>
          <a:p>
            <a:pPr algn="l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todosReservados</a:t>
            </a:r>
            <a:r>
              <a:rPr lang="es-ES" altLang="es-A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():</a:t>
            </a:r>
            <a:r>
              <a:rPr lang="es-ES" altLang="es-A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boolean</a:t>
            </a:r>
            <a:endParaRPr lang="es-AR" altLang="es-AR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flipH="1" flipV="1">
            <a:off x="4751387" y="5564488"/>
            <a:ext cx="3889375" cy="1032863"/>
          </a:xfrm>
          <a:prstGeom prst="foldedCorner">
            <a:avLst>
              <a:gd name="adj" fmla="val 125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Retorna true si en el estacionamiento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hay un micro estacionado con la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AR" alt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misma identidad que </a:t>
            </a:r>
            <a:r>
              <a:rPr lang="es-AR" altLang="es-AR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unMicro</a:t>
            </a:r>
            <a:endParaRPr lang="es-AR" altLang="es-A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3"/>
          <p:cNvSpPr txBox="1">
            <a:spLocks noChangeArrowheads="1"/>
          </p:cNvSpPr>
          <p:nvPr/>
        </p:nvSpPr>
        <p:spPr>
          <a:xfrm>
            <a:off x="613097" y="519906"/>
            <a:ext cx="8207375" cy="6048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altLang="es-AR" b="1" smtClean="0"/>
              <a:t>Genericidad</a:t>
            </a:r>
            <a:br>
              <a:rPr lang="es-ES" altLang="es-AR" b="1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3488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Introducción a la Programación Orientada a Objetos</a:t>
            </a:r>
            <a:endParaRPr lang="es-ES"/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411163" y="1214438"/>
            <a:ext cx="8049269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sz="2800" b="1" dirty="0"/>
              <a:t>Algoritmo I</a:t>
            </a:r>
            <a:r>
              <a:rPr lang="es-ES" altLang="es-AR" sz="2800" b="1" dirty="0" smtClean="0"/>
              <a:t>ntercalar</a:t>
            </a:r>
            <a:endParaRPr lang="es-ES" altLang="es-AR" sz="2800" b="1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c</a:t>
            </a:r>
            <a:r>
              <a:rPr lang="es-ES" altLang="es-AR" dirty="0" smtClean="0"/>
              <a:t>rear una colección ordenada </a:t>
            </a:r>
            <a:r>
              <a:rPr lang="es-ES" altLang="es-AR" b="1" dirty="0" smtClean="0">
                <a:solidFill>
                  <a:srgbClr val="00B050"/>
                </a:solidFill>
              </a:rPr>
              <a:t>Nueva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/>
              <a:t>i</a:t>
            </a:r>
            <a:r>
              <a:rPr lang="es-ES" altLang="es-AR" dirty="0" smtClean="0"/>
              <a:t>1 </a:t>
            </a:r>
            <a:r>
              <a:rPr lang="es-ES" altLang="es-AR" dirty="0" smtClean="0">
                <a:sym typeface="Symbol"/>
              </a:rPr>
              <a:t> 0 i2  0 k  0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sym typeface="Symbol"/>
              </a:rPr>
              <a:t>mientras i1 &lt; n1 y i2 &lt; n2 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/>
              <a:t>  si L1</a:t>
            </a:r>
            <a:r>
              <a:rPr lang="es-ES" altLang="es-AR" b="1" baseline="-25000" dirty="0" smtClean="0"/>
              <a:t>i1</a:t>
            </a:r>
            <a:r>
              <a:rPr lang="es-ES" altLang="es-AR" dirty="0" smtClean="0"/>
              <a:t> es menor que L2</a:t>
            </a:r>
            <a:r>
              <a:rPr lang="es-ES" altLang="es-AR" b="1" baseline="-25000" dirty="0" smtClean="0"/>
              <a:t>i2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sym typeface="Symbol"/>
              </a:rPr>
              <a:t>        insertar </a:t>
            </a:r>
            <a:r>
              <a:rPr lang="es-ES" altLang="es-AR" dirty="0" smtClean="0"/>
              <a:t>L1</a:t>
            </a:r>
            <a:r>
              <a:rPr lang="es-ES" altLang="es-AR" b="1" baseline="-25000" dirty="0" smtClean="0"/>
              <a:t>i1 </a:t>
            </a:r>
            <a:r>
              <a:rPr lang="es-ES" altLang="es-AR" dirty="0" smtClean="0">
                <a:sym typeface="Symbol"/>
              </a:rPr>
              <a:t>en </a:t>
            </a:r>
            <a:r>
              <a:rPr lang="es-ES" altLang="es-AR" b="1" dirty="0" err="1">
                <a:solidFill>
                  <a:srgbClr val="00B050"/>
                </a:solidFill>
                <a:sym typeface="Symbol"/>
              </a:rPr>
              <a:t>Nueva</a:t>
            </a:r>
            <a:r>
              <a:rPr lang="es-ES" altLang="es-AR" b="1" baseline="-25000" dirty="0" err="1">
                <a:sym typeface="Symbol"/>
              </a:rPr>
              <a:t>k</a:t>
            </a:r>
            <a:endParaRPr lang="es-ES" altLang="es-AR" b="1" baseline="-25000" dirty="0">
              <a:sym typeface="Symbol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dirty="0" smtClean="0">
                <a:sym typeface="Symbol"/>
              </a:rPr>
              <a:t>        i1++ </a:t>
            </a:r>
            <a:r>
              <a:rPr lang="es-ES" altLang="es-AR" dirty="0">
                <a:sym typeface="Symbol"/>
              </a:rPr>
              <a:t>k</a:t>
            </a:r>
            <a:r>
              <a:rPr lang="es-ES" altLang="es-AR" dirty="0" smtClean="0">
                <a:sym typeface="Symbol"/>
              </a:rPr>
              <a:t>++</a:t>
            </a:r>
            <a:endParaRPr lang="es-ES" altLang="es-AR" b="1" baseline="-25000" dirty="0" smtClean="0">
              <a:sym typeface="Symbol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sym typeface="Symbol"/>
              </a:rPr>
              <a:t>  sino</a:t>
            </a:r>
            <a:endParaRPr lang="es-ES" altLang="es-AR" b="1" baseline="-25000" dirty="0" smtClean="0">
              <a:sym typeface="Symbol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dirty="0" smtClean="0">
                <a:sym typeface="Symbol"/>
              </a:rPr>
              <a:t>      </a:t>
            </a:r>
            <a:r>
              <a:rPr lang="es-ES" altLang="es-AR" dirty="0">
                <a:sym typeface="Symbol"/>
              </a:rPr>
              <a:t>insertar </a:t>
            </a:r>
            <a:r>
              <a:rPr lang="es-ES" altLang="es-AR" dirty="0" smtClean="0"/>
              <a:t>L2</a:t>
            </a:r>
            <a:r>
              <a:rPr lang="es-ES" altLang="es-AR" b="1" baseline="-25000" dirty="0" smtClean="0"/>
              <a:t>i2 </a:t>
            </a:r>
            <a:r>
              <a:rPr lang="es-ES" altLang="es-AR" dirty="0">
                <a:sym typeface="Symbol"/>
              </a:rPr>
              <a:t>en </a:t>
            </a:r>
            <a:r>
              <a:rPr lang="es-ES" altLang="es-AR" b="1" dirty="0" err="1">
                <a:solidFill>
                  <a:srgbClr val="00B050"/>
                </a:solidFill>
                <a:sym typeface="Symbol"/>
              </a:rPr>
              <a:t>Nueva</a:t>
            </a:r>
            <a:r>
              <a:rPr lang="es-ES" altLang="es-AR" b="1" baseline="-25000" dirty="0" err="1">
                <a:sym typeface="Symbol"/>
              </a:rPr>
              <a:t>k</a:t>
            </a:r>
            <a:endParaRPr lang="es-ES" altLang="es-AR" b="1" baseline="-25000" dirty="0">
              <a:sym typeface="Symbol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dirty="0" smtClean="0">
                <a:sym typeface="Symbol"/>
              </a:rPr>
              <a:t>      i2</a:t>
            </a:r>
            <a:r>
              <a:rPr lang="es-ES" altLang="es-AR" dirty="0">
                <a:sym typeface="Symbol"/>
              </a:rPr>
              <a:t>++ k</a:t>
            </a:r>
            <a:r>
              <a:rPr lang="es-ES" altLang="es-AR" dirty="0" smtClean="0">
                <a:sym typeface="Symbol"/>
              </a:rPr>
              <a:t>++</a:t>
            </a: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dirty="0">
                <a:sym typeface="Symbol"/>
              </a:rPr>
              <a:t>s</a:t>
            </a:r>
            <a:r>
              <a:rPr lang="es-ES" altLang="es-AR" dirty="0" smtClean="0">
                <a:sym typeface="Symbol"/>
              </a:rPr>
              <a:t>i i1 </a:t>
            </a:r>
            <a:r>
              <a:rPr lang="es-ES" altLang="es-AR" dirty="0">
                <a:sym typeface="Symbol"/>
              </a:rPr>
              <a:t>&lt; n1  Insertar el resto de </a:t>
            </a:r>
            <a:r>
              <a:rPr lang="es-ES" altLang="es-AR" dirty="0" smtClean="0"/>
              <a:t>L1</a:t>
            </a:r>
            <a:r>
              <a:rPr lang="es-ES" altLang="es-AR" b="1" baseline="-25000" dirty="0" smtClean="0"/>
              <a:t>i1</a:t>
            </a:r>
            <a:endParaRPr lang="es-ES" altLang="es-AR" dirty="0" smtClean="0">
              <a:sym typeface="Symbol"/>
            </a:endParaRPr>
          </a:p>
          <a:p>
            <a:pPr algn="l" eaLnBrk="1" hangingPunct="1">
              <a:spcBef>
                <a:spcPct val="0"/>
              </a:spcBef>
              <a:buNone/>
            </a:pPr>
            <a:r>
              <a:rPr lang="es-ES" altLang="es-AR" dirty="0">
                <a:sym typeface="Symbol"/>
              </a:rPr>
              <a:t>s</a:t>
            </a:r>
            <a:r>
              <a:rPr lang="es-ES" altLang="es-AR" dirty="0" smtClean="0">
                <a:sym typeface="Symbol"/>
              </a:rPr>
              <a:t>ino Insertar el resto </a:t>
            </a:r>
            <a:r>
              <a:rPr lang="es-ES" altLang="es-AR" smtClean="0">
                <a:sym typeface="Symbol"/>
              </a:rPr>
              <a:t>de </a:t>
            </a:r>
            <a:r>
              <a:rPr lang="es-ES" altLang="es-AR" smtClean="0"/>
              <a:t>L2</a:t>
            </a:r>
            <a:r>
              <a:rPr lang="es-ES" altLang="es-AR" b="1" baseline="-25000" smtClean="0"/>
              <a:t>i2</a:t>
            </a:r>
            <a:endParaRPr lang="es-ES" altLang="es-AR" dirty="0">
              <a:sym typeface="Symbol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b="1" baseline="-25000" dirty="0" smtClean="0"/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s-ES" altLang="es-AR" b="1" baseline="-25000" dirty="0"/>
              <a:t> </a:t>
            </a:r>
            <a:r>
              <a:rPr lang="es-ES" altLang="es-AR" b="1" baseline="-25000" dirty="0" smtClean="0"/>
              <a:t>   </a:t>
            </a:r>
            <a:endParaRPr lang="es-ES" altLang="es-AR" b="1" baseline="-25000" dirty="0"/>
          </a:p>
          <a:p>
            <a:pPr algn="l" eaLnBrk="1" hangingPunct="1">
              <a:spcBef>
                <a:spcPct val="0"/>
              </a:spcBef>
              <a:buFontTx/>
              <a:buNone/>
            </a:pPr>
            <a:endParaRPr lang="es-ES" altLang="es-AR" dirty="0"/>
          </a:p>
        </p:txBody>
      </p:sp>
      <p:sp>
        <p:nvSpPr>
          <p:cNvPr id="6" name="5 Rectángulo"/>
          <p:cNvSpPr/>
          <p:nvPr/>
        </p:nvSpPr>
        <p:spPr>
          <a:xfrm>
            <a:off x="395536" y="6280040"/>
            <a:ext cx="784887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¿Qué ocurre si un elemento pertenece a las dos estructuras?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536" y="44624"/>
            <a:ext cx="7543800" cy="6926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/>
              <a:t>Caso de Estudio: Colección Ordenada  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69889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0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0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0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0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0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06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729803" y="1196752"/>
            <a:ext cx="7370589" cy="320087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{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[] T;</a:t>
            </a:r>
          </a:p>
          <a:p>
            <a:pPr>
              <a:defRPr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//Constructor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max) {</a:t>
            </a:r>
          </a:p>
          <a:p>
            <a:pPr>
              <a:defRPr/>
            </a:pP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/*Crea una Tabla con capacidad para </a:t>
            </a:r>
          </a:p>
          <a:p>
            <a:pPr>
              <a:defRPr/>
            </a:pPr>
            <a:r>
              <a:rPr lang="es-AR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max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elementos. */</a:t>
            </a:r>
          </a:p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T= new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[max];</a:t>
            </a: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s-ES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...	</a:t>
            </a: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09315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683568" y="1124744"/>
            <a:ext cx="7560840" cy="3477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Comandos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{</a:t>
            </a:r>
          </a:p>
          <a:p>
            <a:pPr>
              <a:defRPr/>
            </a:pP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/*Busca la primera posición libre e inserta </a:t>
            </a:r>
            <a:r>
              <a:rPr lang="es-ES" sz="2000" b="1" dirty="0" err="1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ES" sz="2000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La </a:t>
            </a: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clase Cliente es responsable  de controlar </a:t>
            </a:r>
            <a:r>
              <a:rPr lang="es-ES" sz="2000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que </a:t>
            </a: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 tabla no esté llena y </a:t>
            </a:r>
            <a:r>
              <a:rPr lang="es-ES" sz="2000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ES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sea nulo*/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(T[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null) 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3568" y="4725144"/>
            <a:ext cx="7507695" cy="16312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estacionar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sz="2000" b="1" dirty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Micro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u)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AR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/*Asigna </a:t>
            </a:r>
            <a:r>
              <a:rPr lang="es-ES" altLang="es-AR" sz="2000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ES" altLang="es-AR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 la unidad u, requiere controlada la unidad y </a:t>
            </a:r>
            <a:r>
              <a:rPr lang="es-ES" altLang="es-AR" sz="2000" b="1" dirty="0" err="1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s-ES" altLang="es-AR" sz="2000" b="1" dirty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nulo*/</a:t>
            </a:r>
            <a:endParaRPr lang="en-US" altLang="es-AR" sz="2000" b="1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T[u] = </a:t>
            </a:r>
            <a:r>
              <a:rPr lang="en-US" altLang="es-AR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unMicro</a:t>
            </a: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 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334319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3569" y="1196752"/>
            <a:ext cx="7416824" cy="3170238"/>
          </a:xfrm>
          <a:prstGeom prst="rect">
            <a:avLst/>
          </a:prstGeom>
          <a:solidFill>
            <a:srgbClr val="FF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(){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return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T.length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existeUnidad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altLang="es-AR" sz="2000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sz="2000" b="1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u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 eaLnBrk="1" hangingPunct="1">
              <a:defRPr/>
            </a:pPr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Decide si existe una unidad de estacionamiento u*/</a:t>
            </a:r>
          </a:p>
          <a:p>
            <a:pPr eaLnBrk="1" hangingPunct="1">
              <a:defRPr/>
            </a:pPr>
            <a:r>
              <a:rPr lang="en-US" altLang="es-AR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return (u&gt;=0 &amp; u&lt;</a:t>
            </a:r>
            <a:r>
              <a:rPr lang="en-US" altLang="es-AR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());</a:t>
            </a:r>
          </a:p>
          <a:p>
            <a:pPr eaLnBrk="1" hangingPunct="1">
              <a:defRPr/>
            </a:pPr>
            <a:r>
              <a:rPr lang="en-U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 eaLnBrk="1" hangingPunct="1">
              <a:defRPr/>
            </a:pPr>
            <a:r>
              <a:rPr lang="es-ES" altLang="es-AR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35522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683568" y="1412776"/>
            <a:ext cx="7344816" cy="440120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Consultas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boolean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todosReservados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{</a:t>
            </a:r>
          </a:p>
          <a:p>
            <a:pPr>
              <a:defRPr/>
            </a:pPr>
            <a:r>
              <a:rPr lang="es-ES" sz="2000" b="1" dirty="0" smtClean="0">
                <a:solidFill>
                  <a:schemeClr val="accent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/*Retorna true si todos los micros tienen todos los asientos reservados*/</a:t>
            </a:r>
            <a:endParaRPr lang="es-ES" sz="2000" b="1" dirty="0">
              <a:solidFill>
                <a:schemeClr val="accent1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=true;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while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&lt;=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cantUnidades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&amp;&amp;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){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T[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!= null &amp;&amp; 					!T[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].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hayDisponibles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(); 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++; </a:t>
            </a:r>
            <a:endParaRPr lang="en-US" sz="2000" b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todos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>
              <a:defRPr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	</a:t>
            </a:r>
          </a:p>
          <a:p>
            <a:pPr>
              <a:defRPr/>
            </a:pPr>
            <a:r>
              <a:rPr lang="es-ES" sz="20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49790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683568" y="1232743"/>
            <a:ext cx="7416824" cy="550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class Parking 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private </a:t>
            </a:r>
            <a:r>
              <a:rPr lang="en-US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s;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Parking(){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s = new </a:t>
            </a:r>
            <a:r>
              <a:rPr lang="en-US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Estacionamiento</a:t>
            </a:r>
            <a:r>
              <a:rPr lang="en-US" altLang="es-AR" b="1" dirty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(50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administrar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Micro r= new Micro (…);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s.</a:t>
            </a:r>
            <a:r>
              <a:rPr lang="en-US" altLang="es-AR" b="1" dirty="0" err="1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estacionar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r,pos</a:t>
            </a: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…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s-AR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s-E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title"/>
          </p:nvPr>
        </p:nvSpPr>
        <p:spPr>
          <a:xfrm>
            <a:off x="613097" y="519906"/>
            <a:ext cx="8207375" cy="6048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altLang="es-AR" b="1" dirty="0" err="1" smtClean="0"/>
              <a:t>Genericidad</a:t>
            </a:r>
            <a:r>
              <a:rPr lang="es-ES" altLang="es-AR" b="1" dirty="0" smtClean="0"/>
              <a:t/>
            </a:r>
            <a:br>
              <a:rPr lang="es-ES" altLang="es-AR" b="1" dirty="0" smtClean="0"/>
            </a:br>
            <a:endParaRPr lang="en-U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3385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2738</TotalTime>
  <Words>2645</Words>
  <Application>Microsoft Office PowerPoint</Application>
  <PresentationFormat>On-screen Show (4:3)</PresentationFormat>
  <Paragraphs>523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Adyacencia</vt:lpstr>
      <vt:lpstr>Introducción a la Programación Orientada a Objetos  Sonia Rueda   Genericidad </vt:lpstr>
      <vt:lpstr>Genericidad </vt:lpstr>
      <vt:lpstr>PowerPoint Presentation</vt:lpstr>
      <vt:lpstr>PowerPoint Presentation</vt:lpstr>
      <vt:lpstr>Genericidad </vt:lpstr>
      <vt:lpstr>Genericidad </vt:lpstr>
      <vt:lpstr>Genericidad </vt:lpstr>
      <vt:lpstr>Genericidad </vt:lpstr>
      <vt:lpstr>Genericidad </vt:lpstr>
      <vt:lpstr>PowerPoint Presentation</vt:lpstr>
      <vt:lpstr>Genericidad </vt:lpstr>
      <vt:lpstr>Genericidad </vt:lpstr>
      <vt:lpstr>Genericidad </vt:lpstr>
      <vt:lpstr>Genericidad </vt:lpstr>
      <vt:lpstr>Genericidad </vt:lpstr>
      <vt:lpstr>PowerPoint Presentation</vt:lpstr>
      <vt:lpstr>Genericidad </vt:lpstr>
      <vt:lpstr>Genericidad </vt:lpstr>
      <vt:lpstr>Genericidad </vt:lpstr>
      <vt:lpstr>Genericidad </vt:lpstr>
      <vt:lpstr>Genericidad </vt:lpstr>
      <vt:lpstr>PowerPoint Presentation</vt:lpstr>
      <vt:lpstr>Genericidad </vt:lpstr>
      <vt:lpstr>Genericidad </vt:lpstr>
      <vt:lpstr>Genericidad </vt:lpstr>
      <vt:lpstr>Caso de Estudio: Colección Ordenada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User</cp:lastModifiedBy>
  <cp:revision>272</cp:revision>
  <dcterms:created xsi:type="dcterms:W3CDTF">2015-08-15T12:30:20Z</dcterms:created>
  <dcterms:modified xsi:type="dcterms:W3CDTF">2019-11-15T15:22:56Z</dcterms:modified>
</cp:coreProperties>
</file>